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952">
          <p15:clr>
            <a:srgbClr val="A4A3A4"/>
          </p15:clr>
        </p15:guide>
        <p15:guide id="2" pos="3840">
          <p15:clr>
            <a:srgbClr val="A4A3A4"/>
          </p15:clr>
        </p15:guide>
        <p15:guide id="3" pos="6108">
          <p15:clr>
            <a:srgbClr val="A4A3A4"/>
          </p15:clr>
        </p15:guide>
        <p15:guide id="4" pos="1572">
          <p15:clr>
            <a:srgbClr val="A4A3A4"/>
          </p15:clr>
        </p15:guide>
        <p15:guide id="5" orient="horz" pos="2183">
          <p15:clr>
            <a:srgbClr val="A4A3A4"/>
          </p15:clr>
        </p15:guide>
        <p15:guide id="6" pos="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0CA20E-F9A1-41EC-A95C-61A35CA08824}">
  <a:tblStyle styleId="{720CA20E-F9A1-41EC-A95C-61A35CA08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E4CF8B3-56DC-455A-9562-FCB9BA89A5D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52" orient="horz"/>
        <p:guide pos="3840"/>
        <p:guide pos="6108"/>
        <p:guide pos="1572"/>
        <p:guide pos="2183" orient="horz"/>
        <p:guide pos="30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font" Target="fonts/ArialBlac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9" Type="http://schemas.openxmlformats.org/officeDocument/2006/relationships/image" Target="../media/image30.png"/><Relationship Id="rId5" Type="http://schemas.openxmlformats.org/officeDocument/2006/relationships/image" Target="../media/image36.jpg"/><Relationship Id="rId6" Type="http://schemas.openxmlformats.org/officeDocument/2006/relationships/hyperlink" Target="http://rencredit.ru/" TargetMode="External"/><Relationship Id="rId7" Type="http://schemas.openxmlformats.org/officeDocument/2006/relationships/image" Target="../media/image27.png"/><Relationship Id="rId8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10" Type="http://schemas.openxmlformats.org/officeDocument/2006/relationships/image" Target="../media/image40.jpg"/><Relationship Id="rId9" Type="http://schemas.openxmlformats.org/officeDocument/2006/relationships/image" Target="../media/image43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2.png"/><Relationship Id="rId8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jpg"/><Relationship Id="rId4" Type="http://schemas.openxmlformats.org/officeDocument/2006/relationships/image" Target="../media/image4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2032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342709" y="5656832"/>
            <a:ext cx="9538299" cy="640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«Содействие повышению уровня финансовой грамотности населения </a:t>
            </a:r>
            <a:br>
              <a:rPr b="0" i="0" lang="ru-RU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развитию финансового образования в Российской Федерации»</a:t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5/5b/Minfin.pn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92" name="Google Shape;92;p13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94" name="Google Shape;94;p13"/>
            <p:cNvSpPr/>
            <p:nvPr/>
          </p:nvSpPr>
          <p:spPr>
            <a:xfrm>
              <a:off x="5135099" y="5321976"/>
              <a:ext cx="71846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50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П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РОЕКТ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7" name="Google Shape;97;p13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8" name="Google Shape;98;p13"/>
          <p:cNvSpPr txBox="1"/>
          <p:nvPr/>
        </p:nvSpPr>
        <p:spPr>
          <a:xfrm>
            <a:off x="481047" y="2857132"/>
            <a:ext cx="8560477" cy="64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Тема 3. Кредитование </a:t>
            </a:r>
            <a:endParaRPr b="1" sz="4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nvest-reshenie.ru/assets/images/uslugi/13.png" id="99" name="Google Shape;99;p13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0-tub-ru.yandex.net/i?id=012c7b3d7dfa0bc93d4ce326620466fe-l&amp;n=13" id="100" name="Google Shape;10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1717" y="2197672"/>
            <a:ext cx="3539851" cy="235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2"/>
          <p:cNvGrpSpPr/>
          <p:nvPr/>
        </p:nvGrpSpPr>
        <p:grpSpPr>
          <a:xfrm>
            <a:off x="-13109" y="6370042"/>
            <a:ext cx="12218217" cy="474881"/>
            <a:chOff x="-26217" y="6400800"/>
            <a:chExt cx="12218217" cy="474881"/>
          </a:xfrm>
        </p:grpSpPr>
        <p:sp>
          <p:nvSpPr>
            <p:cNvPr id="375" name="Google Shape;375;p22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6" name="Google Shape;376;p22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7" name="Google Shape;377;p22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8" name="Google Shape;378;p22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22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80" name="Google Shape;380;p22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22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385" name="Google Shape;385;p22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412336" y="949865"/>
              <a:ext cx="4162161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Плюсы и минусы кредитной карты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2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2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152399" y="856763"/>
            <a:ext cx="6413939" cy="964154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банковском языке </a:t>
            </a: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кредитная карта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это электронное средство платежа для совершения операций за счет средств банка в пределах лимита, установленного в договоре.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22"/>
          <p:cNvGrpSpPr/>
          <p:nvPr/>
        </p:nvGrpSpPr>
        <p:grpSpPr>
          <a:xfrm>
            <a:off x="143202" y="1905502"/>
            <a:ext cx="6423136" cy="3870907"/>
            <a:chOff x="0" y="1652"/>
            <a:chExt cx="6423136" cy="3870907"/>
          </a:xfrm>
        </p:grpSpPr>
        <p:sp>
          <p:nvSpPr>
            <p:cNvPr id="399" name="Google Shape;399;p22"/>
            <p:cNvSpPr/>
            <p:nvPr/>
          </p:nvSpPr>
          <p:spPr>
            <a:xfrm rot="5400000">
              <a:off x="3971987" y="-1559070"/>
              <a:ext cx="791489" cy="411080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4E2CE">
                <a:alpha val="89803"/>
              </a:srgbClr>
            </a:solidFill>
            <a:ln cap="flat" cmpd="sng" w="12700">
              <a:solidFill>
                <a:srgbClr val="D4E2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2312329" y="139225"/>
              <a:ext cx="4072170" cy="714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08000" lvl="1" marL="108000" marR="0" rtl="0" algn="just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Средствами с карты всегда можно воспользоваться, поэтому можно не опасаться внезапных расходов. Существует много банков, которые предлагают карты с беспроцентным периодом.</a:t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0" y="1652"/>
              <a:ext cx="2312328" cy="989361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 txBox="1"/>
            <p:nvPr/>
          </p:nvSpPr>
          <p:spPr>
            <a:xfrm>
              <a:off x="48297" y="49949"/>
              <a:ext cx="2215734" cy="8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случай неожиданных расходов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 rot="5400000">
              <a:off x="4065965" y="-637712"/>
              <a:ext cx="603534" cy="411080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4E2CE">
                <a:alpha val="89803"/>
              </a:srgbClr>
            </a:solidFill>
            <a:ln cap="flat" cmpd="sng" w="12700">
              <a:solidFill>
                <a:srgbClr val="D4E2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 txBox="1"/>
            <p:nvPr/>
          </p:nvSpPr>
          <p:spPr>
            <a:xfrm>
              <a:off x="2312329" y="1145386"/>
              <a:ext cx="4081345" cy="544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08000" lvl="1" marL="10800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Кредитная карта поможет избежать необходимости одалживать деньги у друзей  или родственников до получения зарплаты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0" y="1040482"/>
              <a:ext cx="2312328" cy="754418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 txBox="1"/>
            <p:nvPr/>
          </p:nvSpPr>
          <p:spPr>
            <a:xfrm>
              <a:off x="36828" y="1077310"/>
              <a:ext cx="2238672" cy="680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0" lvl="0" marL="0" marR="0" rtl="0" algn="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случай</a:t>
              </a:r>
              <a:endParaRPr/>
            </a:p>
            <a:p>
              <a:pPr indent="0" lvl="0" marL="0" marR="0" rtl="0" algn="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вероятности</a:t>
              </a:r>
              <a:endParaRPr/>
            </a:p>
            <a:p>
              <a:pPr indent="0" lvl="0" marL="0" marR="0" rtl="0" algn="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не дотянуть</a:t>
              </a:r>
              <a:endParaRPr/>
            </a:p>
            <a:p>
              <a:pPr indent="0" lvl="0" marL="0" marR="0" rtl="0" algn="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до зарплаты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 rot="5400000">
              <a:off x="3971987" y="283645"/>
              <a:ext cx="791489" cy="411080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4E2CE">
                <a:alpha val="89803"/>
              </a:srgbClr>
            </a:solidFill>
            <a:ln cap="flat" cmpd="sng" w="12700">
              <a:solidFill>
                <a:srgbClr val="D4E2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2"/>
            <p:cNvSpPr txBox="1"/>
            <p:nvPr/>
          </p:nvSpPr>
          <p:spPr>
            <a:xfrm>
              <a:off x="2312329" y="1981941"/>
              <a:ext cx="4072170" cy="714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08000" lvl="1" marL="108000" marR="0" rtl="0" algn="just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Когда нет накоплений, но высока вероятность наступления высоко затратного события, утраты здоровья и т. п. </a:t>
              </a:r>
              <a:endParaRPr/>
            </a:p>
            <a:p>
              <a:pPr indent="-108000" lvl="1" marL="108000" marR="0" rtl="0" algn="just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Когда планируется путешествие. В данной ситуации кредитная карта - цена спокойствия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0" y="1844368"/>
              <a:ext cx="2312328" cy="989361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 txBox="1"/>
            <p:nvPr/>
          </p:nvSpPr>
          <p:spPr>
            <a:xfrm>
              <a:off x="48297" y="1892665"/>
              <a:ext cx="2215734" cy="8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Когда необходимы гарантии на случай 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форс-мажора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 rot="5400000">
              <a:off x="3971987" y="1322475"/>
              <a:ext cx="791489" cy="411080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4E2CE">
                <a:alpha val="89803"/>
              </a:srgbClr>
            </a:solidFill>
            <a:ln cap="flat" cmpd="sng" w="12700">
              <a:solidFill>
                <a:srgbClr val="D4E2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 txBox="1"/>
            <p:nvPr/>
          </p:nvSpPr>
          <p:spPr>
            <a:xfrm>
              <a:off x="2312329" y="3020771"/>
              <a:ext cx="4072170" cy="714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08000" lvl="1" marL="108000" marR="0" rtl="0" algn="just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ru-RU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Даже небольшая, но хорошая кредитная история вызовет у работников банка большее доверие, чем плохая, или отсутствие кредитной истории вовсе.</a:t>
              </a: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0" y="2883198"/>
              <a:ext cx="2312328" cy="989361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2"/>
            <p:cNvSpPr txBox="1"/>
            <p:nvPr/>
          </p:nvSpPr>
          <p:spPr>
            <a:xfrm>
              <a:off x="48297" y="2931495"/>
              <a:ext cx="2215734" cy="8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53325" wrap="square" tIns="266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Когда есть 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намерение взять потребительский</a:t>
              </a:r>
              <a:endParaRPr/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кредит или ипотеку</a:t>
              </a:r>
              <a:endParaRPr/>
            </a:p>
          </p:txBody>
        </p:sp>
      </p:grpSp>
      <p:sp>
        <p:nvSpPr>
          <p:cNvPr id="415" name="Google Shape;415;p22"/>
          <p:cNvSpPr/>
          <p:nvPr/>
        </p:nvSpPr>
        <p:spPr>
          <a:xfrm flipH="1">
            <a:off x="152399" y="6015660"/>
            <a:ext cx="6413938" cy="292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– Ситуации, когда оформление кредитной карты целесообразно</a:t>
            </a:r>
            <a:endParaRPr b="0" i="0" sz="18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primevision.group/primesystemfree/images/iphone-img.png" id="416" name="Google Shape;4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249" y="3792306"/>
            <a:ext cx="548975" cy="914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s.co.il/wp-content/uploads/2015/10/b-logo@2x.png" id="417" name="Google Shape;41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245" y="2993586"/>
            <a:ext cx="725762" cy="725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2.iconfinder.com/data/icons/business-man-dotted/512/bankruptcy_bankrupt_man_business-512.png" id="418" name="Google Shape;41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14" y="1915510"/>
            <a:ext cx="963224" cy="963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.lpmcdn.com/lpfile/3/b/6/3b600534130ae01042cf4d3d263d38a8.png" id="419" name="Google Shape;41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4895193"/>
            <a:ext cx="742647" cy="719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t-online.ru/wp-content/uploads/2016/03/karta-24.jpg" id="420" name="Google Shape;42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70611" y="569964"/>
            <a:ext cx="4277376" cy="561089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3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427" name="Google Shape;427;p23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8" name="Google Shape;428;p23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9" name="Google Shape;429;p23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0" name="Google Shape;430;p23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3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32" name="Google Shape;432;p23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437" name="Google Shape;437;p23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12336" y="949865"/>
              <a:ext cx="4162161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Плюсы и минусы кредитной карты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9" name="Google Shape;449;p23"/>
          <p:cNvGraphicFramePr/>
          <p:nvPr/>
        </p:nvGraphicFramePr>
        <p:xfrm>
          <a:off x="308861" y="74868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{CE4CF8B3-56DC-455A-9562-FCB9BA89A5D1}</a:tableStyleId>
              </a:tblPr>
              <a:tblGrid>
                <a:gridCol w="224475"/>
                <a:gridCol w="3127675"/>
                <a:gridCol w="214425"/>
                <a:gridCol w="3137725"/>
              </a:tblGrid>
              <a:tr h="1651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 u="none" cap="none" strike="noStrike"/>
                        <a:t>Плюсы</a:t>
                      </a:r>
                      <a:endParaRPr b="1"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300" u="none" cap="none" strike="noStrike"/>
                        <a:t>Минусы</a:t>
                      </a:r>
                      <a:endParaRPr b="1"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  <a:tc hMerge="1"/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1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Если срочно понадобятся деньги, их всегда можно снять или потратить на товар (услугу)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1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Банк взимает более высокий процент по кредитной карте в сравнении с процентной ставкой по потребительскому кредиту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Если в кредитных средствах нет потребности, можно ими не пользоваться. Каждый выбирает сам, как часто использовать карту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2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Даже если картой не пользоваться, необходимо платить за ее обслуживание. Нужно быть осторожным при оформлении договора, где вам могут навязать дополнительные услуги. </a:t>
                      </a:r>
                      <a:r>
                        <a:rPr lang="ru-RU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Например, страхование держателя карты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3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Возможность делать покупки и не платить за них проценты, если сумма долга погашается в течение беспроцентного периода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3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Сумма кредита (кредитный лимит) по карте меньше по единовременно предоставляемым потребительским кредитам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4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Есть возможность использовать карту в поездках по всему миру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4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При похищении или утере карты ею могут воспользоваться аферисты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5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Неоднократное восстановление лимита кредитования при погашении кредитных обязательств 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/>
                        <a:t>5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Одобренный по карте лимит отражается в кредитной истории и может стать ограничением при получении нового банковского займа, т.к. сумма лимита принимается во внимание при оценке платежеспособности клиента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Более высокая безопасность хранения средств в сравнении с наличными денежными средствами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Наличие кредитной карты расслабляет клиента к осуществлению не рациональных расходов в суммах больших, которые в последствии будет тяжело погашать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2CC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Возможность участия в бонусных программах</a:t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E1EFD8"/>
                    </a:solidFill>
                  </a:tcPr>
                </a:tc>
                <a:tc vMerge="1"/>
                <a:tc vMerge="1"/>
              </a:tr>
            </a:tbl>
          </a:graphicData>
        </a:graphic>
      </p:graphicFrame>
      <p:sp>
        <p:nvSpPr>
          <p:cNvPr id="450" name="Google Shape;450;p23"/>
          <p:cNvSpPr/>
          <p:nvPr/>
        </p:nvSpPr>
        <p:spPr>
          <a:xfrm>
            <a:off x="8030004" y="3468865"/>
            <a:ext cx="3920116" cy="2092881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Вторичные «опасности»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Элементарная опасность пользования кредитными картами обнаруживается в психологии самого клиента. Человек тратит деньги, расплачиваясь кредиткой, а наличности у него в кармане меньше не становится. В результате, </a:t>
            </a:r>
            <a:r>
              <a:rPr b="1"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траты могут значительно превысить кредитный лимит или стандартный ежемесячный уровень расходов. </a:t>
            </a: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Поэтому, относитесь к кредитной карточке, как к настоящему кошельку.</a:t>
            </a:r>
            <a:endParaRPr/>
          </a:p>
        </p:txBody>
      </p:sp>
      <p:pic>
        <p:nvPicPr>
          <p:cNvPr descr="https://credits-on-line.ru/uploads/posts/2018-01/1516937529_kreditnay-karta-ili-potrebitelskiy-kredit.jpg" id="451" name="Google Shape;4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-2293938"/>
            <a:ext cx="2050730" cy="1286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redits-on-line.ru/uploads/posts/2018-01/1516937529_kreditnay-karta-ili-potrebitelskiy-kredit.jpg" id="452" name="Google Shape;4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1163" y="557971"/>
            <a:ext cx="3454266" cy="223390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3"/>
          <p:cNvSpPr/>
          <p:nvPr/>
        </p:nvSpPr>
        <p:spPr>
          <a:xfrm>
            <a:off x="7013195" y="5611280"/>
            <a:ext cx="1553914" cy="360475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f3.upet.com/K_eOVn111SHE_H.jpg" id="459" name="Google Shape;4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5429" y="83272"/>
            <a:ext cx="2524642" cy="1893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" name="Google Shape;460;p24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461" name="Google Shape;461;p2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2" name="Google Shape;462;p2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2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4" name="Google Shape;464;p2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2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66" name="Google Shape;466;p2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24"/>
          <p:cNvGrpSpPr/>
          <p:nvPr/>
        </p:nvGrpSpPr>
        <p:grpSpPr>
          <a:xfrm>
            <a:off x="1" y="114369"/>
            <a:ext cx="5052844" cy="771877"/>
            <a:chOff x="0" y="816634"/>
            <a:chExt cx="6359602" cy="848264"/>
          </a:xfrm>
        </p:grpSpPr>
        <p:sp>
          <p:nvSpPr>
            <p:cNvPr id="471" name="Google Shape;471;p24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412336" y="949865"/>
              <a:ext cx="4756701" cy="534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Займы микрофинансовых организаций </a:t>
              </a:r>
              <a:endParaRPr/>
            </a:p>
            <a:p>
              <a:pPr indent="36195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 потребительских кооперативов 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4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4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0" y="856297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Рисунок 3.14 – Типовая структура кредитного договора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4" name="Google Shape;484;p24"/>
          <p:cNvGraphicFramePr/>
          <p:nvPr/>
        </p:nvGraphicFramePr>
        <p:xfrm>
          <a:off x="212163" y="161440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{CE4CF8B3-56DC-455A-9562-FCB9BA89A5D1}</a:tableStyleId>
              </a:tblPr>
              <a:tblGrid>
                <a:gridCol w="1411675"/>
                <a:gridCol w="3271125"/>
                <a:gridCol w="23414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cap="none" strike="noStrike"/>
                        <a:t>Отличительный признак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cap="none" strike="noStrike"/>
                        <a:t>МФО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200" u="none" cap="none" strike="noStrike"/>
                        <a:t>КПК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Особенности правового статуса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Это коммерческие структуры, осуществляющие кредитование физических лиц. Размер их капитала превышает 70 млн руб. Они подотчетны Центральному Банку России, хотя прямого отношения к банкам не имеют.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Выполняют основную задачу – финансовая взаимопомощь своим членам. Средства КПК используются по большей части на выдачу займов под высокий процент, поэтому участники кооператива могут получить большую прибыль, чем банковские вкладчики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Доступность кредитных средств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МФО могут предоставить заем любому платежеспособному человеку, который удовлетворяет ряду поставленных условий. При этом размер займа будет иметь определенные границы, сформированные на основании финансовых возможностей и наличии заданных документов у обратившегося за займом человека.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Заемными средствами могут воспользоваться только лишь участники КПК, т.е. лица, сформировавшие этот фонд своими взносами. 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Процентные ставки по займам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Высокие (до 700 % годовых)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Приемлемые (до 30 %)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Движение денежных средств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Средства выдаются заемщикам для извлечения дохода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Средства распределяются между пайщиками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Контроль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Заемщик не контролирует финансовые потоки МФО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Пайщик может контролировать финансы КПК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85" name="Google Shape;485;p24"/>
          <p:cNvSpPr/>
          <p:nvPr/>
        </p:nvSpPr>
        <p:spPr>
          <a:xfrm>
            <a:off x="152399" y="1030013"/>
            <a:ext cx="7083973" cy="4924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Основные различия микрофинансовой организации (МФО) и кредитного потребительского (КПК)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24"/>
          <p:cNvGrpSpPr/>
          <p:nvPr/>
        </p:nvGrpSpPr>
        <p:grpSpPr>
          <a:xfrm>
            <a:off x="8003453" y="1856591"/>
            <a:ext cx="3779069" cy="3460230"/>
            <a:chOff x="249720" y="130960"/>
            <a:chExt cx="3779069" cy="3460230"/>
          </a:xfrm>
        </p:grpSpPr>
        <p:sp>
          <p:nvSpPr>
            <p:cNvPr id="488" name="Google Shape;488;p24"/>
            <p:cNvSpPr/>
            <p:nvPr/>
          </p:nvSpPr>
          <p:spPr>
            <a:xfrm>
              <a:off x="699247" y="251124"/>
              <a:ext cx="3329542" cy="63043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699247" y="251124"/>
              <a:ext cx="3329542" cy="630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42700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Высокая процентная ставка 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(до 700 % годовых!!!)</a:t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88914" y="130960"/>
              <a:ext cx="771779" cy="6619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699247" y="953704"/>
              <a:ext cx="3329542" cy="844594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 txBox="1"/>
            <p:nvPr/>
          </p:nvSpPr>
          <p:spPr>
            <a:xfrm>
              <a:off x="699247" y="953704"/>
              <a:ext cx="3329542" cy="844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42700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Потеря способности 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оплачивать долг в результате "форс-мажорных" обстоятельств</a:t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265508" y="907697"/>
              <a:ext cx="802987" cy="6619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699247" y="1961510"/>
              <a:ext cx="3329542" cy="63043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699247" y="1961510"/>
              <a:ext cx="3329542" cy="630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42700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Продажа долга коллекторам</a:t>
              </a: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273343" y="1775012"/>
              <a:ext cx="792542" cy="6619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699247" y="2664091"/>
              <a:ext cx="3329542" cy="92709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4"/>
            <p:cNvSpPr txBox="1"/>
            <p:nvPr/>
          </p:nvSpPr>
          <p:spPr>
            <a:xfrm>
              <a:off x="699247" y="2664091"/>
              <a:ext cx="3329542" cy="927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42700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Клиентам МФО, даже полностью погасившим долг, зачастую отказывают банки в кредите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249720" y="2715912"/>
              <a:ext cx="818835" cy="6619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" name="Google Shape;500;p24"/>
          <p:cNvSpPr/>
          <p:nvPr/>
        </p:nvSpPr>
        <p:spPr>
          <a:xfrm>
            <a:off x="7602316" y="5624898"/>
            <a:ext cx="4438013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None/>
            </a:pPr>
            <a:r>
              <a:rPr b="1" i="0" lang="ru-RU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Рисунок – Опасности «микрозайма»</a:t>
            </a:r>
            <a:endParaRPr b="0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5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507" name="Google Shape;507;p2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8" name="Google Shape;508;p2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9" name="Google Shape;509;p2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10" name="Google Shape;510;p2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2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12" name="Google Shape;512;p2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0" y="856297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Рисунок 3.14 – Типовая структура кредитного договора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25"/>
          <p:cNvGrpSpPr/>
          <p:nvPr/>
        </p:nvGrpSpPr>
        <p:grpSpPr>
          <a:xfrm>
            <a:off x="1" y="114369"/>
            <a:ext cx="5052844" cy="771877"/>
            <a:chOff x="0" y="816634"/>
            <a:chExt cx="6359602" cy="848264"/>
          </a:xfrm>
        </p:grpSpPr>
        <p:sp>
          <p:nvSpPr>
            <p:cNvPr id="528" name="Google Shape;528;p25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412336" y="949865"/>
              <a:ext cx="4756701" cy="534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Займы микрофинансовых организаций </a:t>
              </a:r>
              <a:endParaRPr/>
            </a:p>
            <a:p>
              <a:pPr indent="36195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 потребительских кооперативов 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1" name="Google Shape;531;p25"/>
          <p:cNvSpPr txBox="1"/>
          <p:nvPr/>
        </p:nvSpPr>
        <p:spPr>
          <a:xfrm>
            <a:off x="5328745" y="436298"/>
            <a:ext cx="53208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Новеллы законодательства о МФО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 2019 году 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5"/>
          <p:cNvSpPr/>
          <p:nvPr/>
        </p:nvSpPr>
        <p:spPr>
          <a:xfrm>
            <a:off x="473803" y="1490732"/>
            <a:ext cx="1100433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размер процентов по микрозайму не может превышать 2,5-кратного размера суммы займа. Сюда входят также неустойки (штрафы и пени) и плата за отдельно оказываемые услуги;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1 июля 2019 года МФО не может начислять проценты и штрафы при достижении 2-кратного размера суммы предоставленного займа. Требования распространяются на договоры потребительского кредита до 1 года, заключённые с физическими лицами. Проценты могут начисляться только на непогашенную долю основного долга;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избежание нарушений предусмотрена обязанность микрофинансовых организаций информировать заёмщиков об установленных ограничениях. Пункт о предельном размере процентов в МФО указывается на первой странице договора. Причём в одностороннем порядке изменять размер ставки МФО не вправе;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установлен предельный размер долговой нагрузки на одно физическое лицо. Для микрофинансовых организаций этот размер составляет 1 млн руб., для микрокредитных – 500 тысяч руб.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26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539" name="Google Shape;539;p2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0" name="Google Shape;540;p2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1" name="Google Shape;541;p2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2" name="Google Shape;542;p2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44" name="Google Shape;544;p2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26"/>
          <p:cNvGrpSpPr/>
          <p:nvPr/>
        </p:nvGrpSpPr>
        <p:grpSpPr>
          <a:xfrm>
            <a:off x="1" y="114369"/>
            <a:ext cx="5052844" cy="771877"/>
            <a:chOff x="0" y="816634"/>
            <a:chExt cx="6359602" cy="848264"/>
          </a:xfrm>
        </p:grpSpPr>
        <p:sp>
          <p:nvSpPr>
            <p:cNvPr id="549" name="Google Shape;549;p26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412336" y="949865"/>
              <a:ext cx="4756701" cy="534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Займы микрофинансовых организаций </a:t>
              </a:r>
              <a:endParaRPr/>
            </a:p>
            <a:p>
              <a:pPr indent="36195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 потребительских кооперативов 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0" y="856297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Рисунок 3.14 – Типовая структура кредитного договора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3" name="Google Shape;563;p26"/>
          <p:cNvGrpSpPr/>
          <p:nvPr/>
        </p:nvGrpSpPr>
        <p:grpSpPr>
          <a:xfrm>
            <a:off x="386255" y="1103586"/>
            <a:ext cx="11311429" cy="4942489"/>
            <a:chOff x="0" y="0"/>
            <a:chExt cx="11311429" cy="4942489"/>
          </a:xfrm>
        </p:grpSpPr>
        <p:sp>
          <p:nvSpPr>
            <p:cNvPr id="564" name="Google Shape;564;p26"/>
            <p:cNvSpPr/>
            <p:nvPr/>
          </p:nvSpPr>
          <p:spPr>
            <a:xfrm>
              <a:off x="0" y="0"/>
              <a:ext cx="11311429" cy="2224120"/>
            </a:xfrm>
            <a:prstGeom prst="roundRect">
              <a:avLst>
                <a:gd fmla="val 10000" name="adj"/>
              </a:avLst>
            </a:prstGeom>
            <a:solidFill>
              <a:srgbClr val="FFE8CA">
                <a:alpha val="89803"/>
              </a:srgbClr>
            </a:solidFill>
            <a:ln cap="flat" cmpd="sng" w="9525">
              <a:solidFill>
                <a:srgbClr val="FFE8C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342977" y="296549"/>
              <a:ext cx="1967680" cy="1631021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 rot="10800000">
              <a:off x="342977" y="2224120"/>
              <a:ext cx="1967680" cy="2718369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FDC9B">
                    <a:alpha val="89803"/>
                  </a:srgbClr>
                </a:gs>
                <a:gs pos="50000">
                  <a:srgbClr val="FFD68D">
                    <a:alpha val="89803"/>
                  </a:srgbClr>
                </a:gs>
                <a:gs pos="100000">
                  <a:srgbClr val="FFD478">
                    <a:alpha val="8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6"/>
            <p:cNvSpPr txBox="1"/>
            <p:nvPr/>
          </p:nvSpPr>
          <p:spPr>
            <a:xfrm>
              <a:off x="403490" y="2224120"/>
              <a:ext cx="1846654" cy="265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ru-RU" sz="125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Подавайте заявку в ту организацию, условия предоставления займа в которой для вас наиболее приемлемые по сумме, процентной ставке и сроку пользования денежными средствами. </a:t>
              </a:r>
              <a:r>
                <a:rPr b="1" i="0" lang="ru-RU" sz="1250" u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Слишком высокая процентная ставка повлечет за собой серьезную финансовую нагрузку</a:t>
              </a:r>
              <a:endParaRPr b="1" i="0" sz="125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2507425" y="296549"/>
              <a:ext cx="1967680" cy="1631021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 rot="10800000">
              <a:off x="2507425" y="2224120"/>
              <a:ext cx="1967680" cy="2718369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FDC9B">
                    <a:alpha val="80000"/>
                  </a:srgbClr>
                </a:gs>
                <a:gs pos="50000">
                  <a:srgbClr val="FFD68D">
                    <a:alpha val="80000"/>
                  </a:srgbClr>
                </a:gs>
                <a:gs pos="100000">
                  <a:srgbClr val="FFD478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6"/>
            <p:cNvSpPr txBox="1"/>
            <p:nvPr/>
          </p:nvSpPr>
          <p:spPr>
            <a:xfrm>
              <a:off x="2567938" y="2224120"/>
              <a:ext cx="1846654" cy="265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100" u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Вниматель-но про-читайте условия договора перед подписа-нием!</a:t>
              </a:r>
              <a:endParaRPr b="1" i="0" sz="21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4671874" y="296549"/>
              <a:ext cx="1967680" cy="1631021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 rot="10800000">
              <a:off x="4671874" y="2224120"/>
              <a:ext cx="1967680" cy="2718369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FDC9B">
                    <a:alpha val="69803"/>
                  </a:srgbClr>
                </a:gs>
                <a:gs pos="50000">
                  <a:srgbClr val="FFD68D">
                    <a:alpha val="69803"/>
                  </a:srgbClr>
                </a:gs>
                <a:gs pos="100000">
                  <a:srgbClr val="FFD478">
                    <a:alpha val="6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6"/>
            <p:cNvSpPr txBox="1"/>
            <p:nvPr/>
          </p:nvSpPr>
          <p:spPr>
            <a:xfrm>
              <a:off x="4732387" y="2224120"/>
              <a:ext cx="1846654" cy="265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2450" lIns="92450" spcFirstLastPara="1" rIns="92450" wrap="square" tIns="92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ru-RU" sz="13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Выбирая способ перечисления денежных средств (кроме наличных), </a:t>
              </a:r>
              <a:r>
                <a:rPr b="1" i="0" lang="ru-RU" sz="1300" u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используйте только те платежные системы, с которыми вы раньше уже имели дело. </a:t>
              </a:r>
              <a:r>
                <a:rPr i="0" lang="ru-RU" sz="13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Перевод  на банковскую карту  — самый приемлемый и надежный вариант получения займа</a:t>
              </a:r>
              <a:endParaRPr i="0" sz="1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6836322" y="296549"/>
              <a:ext cx="1967680" cy="1631021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 rot="10800000">
              <a:off x="6836322" y="2224120"/>
              <a:ext cx="1967680" cy="2718369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FDC9B">
                    <a:alpha val="60000"/>
                  </a:srgbClr>
                </a:gs>
                <a:gs pos="50000">
                  <a:srgbClr val="FFD68D">
                    <a:alpha val="60000"/>
                  </a:srgbClr>
                </a:gs>
                <a:gs pos="100000">
                  <a:srgbClr val="FFD478">
                    <a:alpha val="6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6"/>
            <p:cNvSpPr txBox="1"/>
            <p:nvPr/>
          </p:nvSpPr>
          <p:spPr>
            <a:xfrm>
              <a:off x="6896835" y="2224120"/>
              <a:ext cx="1846654" cy="265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 u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Приложите максимум усилий для своевременного погашения задолженности </a:t>
              </a:r>
              <a:r>
                <a:rPr i="0" lang="ru-RU" sz="1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или досрочно погасите займ, если у вас появится такая возможность. Не доводите дело до пени или коллекторов. </a:t>
              </a:r>
              <a:endParaRPr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9000771" y="296549"/>
              <a:ext cx="1967680" cy="1631021"/>
            </a:xfrm>
            <a:prstGeom prst="roundRect">
              <a:avLst>
                <a:gd fmla="val 10000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 rot="10800000">
              <a:off x="9000771" y="2224120"/>
              <a:ext cx="1967680" cy="2718369"/>
            </a:xfrm>
            <a:prstGeom prst="round2SameRect">
              <a:avLst>
                <a:gd fmla="val 10500" name="adj1"/>
                <a:gd fmla="val 0" name="adj2"/>
              </a:avLst>
            </a:prstGeom>
            <a:gradFill>
              <a:gsLst>
                <a:gs pos="0">
                  <a:srgbClr val="FFDC9B">
                    <a:alpha val="49803"/>
                  </a:srgbClr>
                </a:gs>
                <a:gs pos="50000">
                  <a:srgbClr val="FFD68D">
                    <a:alpha val="49803"/>
                  </a:srgbClr>
                </a:gs>
                <a:gs pos="100000">
                  <a:srgbClr val="FFD47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6"/>
            <p:cNvSpPr txBox="1"/>
            <p:nvPr/>
          </p:nvSpPr>
          <p:spPr>
            <a:xfrm>
              <a:off x="9061284" y="2224120"/>
              <a:ext cx="1846654" cy="265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400" u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Пользуйтесь услугами микрофинансовых организаций только в крайнем случае</a:t>
              </a:r>
              <a:r>
                <a:rPr i="0" lang="ru-RU" sz="1400" u="non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i="0" lang="ru-RU" sz="1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 Долгосроч-ные кредиты лучше всего брать в банке, где действуют более выгодные условия, чем в МФО.</a:t>
              </a:r>
              <a:endParaRPr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26"/>
          <p:cNvSpPr txBox="1"/>
          <p:nvPr/>
        </p:nvSpPr>
        <p:spPr>
          <a:xfrm>
            <a:off x="5328745" y="436298"/>
            <a:ext cx="53208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Советы заемщикам МФО: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0-tub-ru.yandex.net/i?id=c4bd9130e3852310d55d6267bda4d947&amp;n=13" id="586" name="Google Shape;5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5628" y="646386"/>
            <a:ext cx="1716932" cy="1254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.pinimg.com/736x/c3/02/00/c30200d61e4b14ffacfec0013c087a0f.jpg" id="587" name="Google Shape;58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9698" y="4203237"/>
            <a:ext cx="868792" cy="868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0-tub-ru.yandex.net/i?id=473d5c6492ed4e2602f93639ea0014fd&amp;n=13" id="588" name="Google Shape;58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70406" y="2468239"/>
            <a:ext cx="1034184" cy="1110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p27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590" name="Google Shape;590;p2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1" name="Google Shape;591;p2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2" name="Google Shape;592;p2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3" name="Google Shape;593;p2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2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95" name="Google Shape;595;p2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27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600" name="Google Shape;600;p27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412336" y="949865"/>
              <a:ext cx="5369877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Кредит на бытовую технику и прочие товары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p2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7"/>
          <p:cNvSpPr/>
          <p:nvPr/>
        </p:nvSpPr>
        <p:spPr>
          <a:xfrm>
            <a:off x="371552" y="873898"/>
            <a:ext cx="46812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Самым доступным видом кредита для приобретения необходимой бытовой техники являются </a:t>
            </a:r>
            <a:r>
              <a:rPr b="1"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кредиты потребительские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7" name="Google Shape;607;p27"/>
          <p:cNvGrpSpPr/>
          <p:nvPr/>
        </p:nvGrpSpPr>
        <p:grpSpPr>
          <a:xfrm>
            <a:off x="474395" y="2084173"/>
            <a:ext cx="4365026" cy="3591594"/>
            <a:chOff x="591" y="97718"/>
            <a:chExt cx="4365026" cy="3591594"/>
          </a:xfrm>
        </p:grpSpPr>
        <p:sp>
          <p:nvSpPr>
            <p:cNvPr id="608" name="Google Shape;608;p27"/>
            <p:cNvSpPr/>
            <p:nvPr/>
          </p:nvSpPr>
          <p:spPr>
            <a:xfrm>
              <a:off x="1310076" y="97718"/>
              <a:ext cx="1746057" cy="1134937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7"/>
            <p:cNvSpPr txBox="1"/>
            <p:nvPr/>
          </p:nvSpPr>
          <p:spPr>
            <a:xfrm>
              <a:off x="1365479" y="153121"/>
              <a:ext cx="1635251" cy="1024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Магазин продает товар. Продажи растут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671042" y="665187"/>
              <a:ext cx="3024125" cy="3024125"/>
            </a:xfrm>
            <a:custGeom>
              <a:rect b="b" l="l" r="r" t="t"/>
              <a:pathLst>
                <a:path extrusionOk="0" h="120000" w="120000">
                  <a:moveTo>
                    <a:pt x="103919" y="19120"/>
                  </a:moveTo>
                  <a:lnTo>
                    <a:pt x="103919" y="19120"/>
                  </a:lnTo>
                  <a:cubicBezTo>
                    <a:pt x="113120" y="29005"/>
                    <a:pt x="118717" y="41704"/>
                    <a:pt x="119805" y="55164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2619560" y="2365813"/>
              <a:ext cx="1746057" cy="1134937"/>
            </a:xfrm>
            <a:prstGeom prst="roundRect">
              <a:avLst>
                <a:gd fmla="val 16667" name="adj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7"/>
            <p:cNvSpPr txBox="1"/>
            <p:nvPr/>
          </p:nvSpPr>
          <p:spPr>
            <a:xfrm>
              <a:off x="2674963" y="2421216"/>
              <a:ext cx="1635251" cy="1024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Покупатель получает нужную вещь (при помощи кредита)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671042" y="665187"/>
              <a:ext cx="3024125" cy="3024125"/>
            </a:xfrm>
            <a:custGeom>
              <a:rect b="b" l="l" r="r" t="t"/>
              <a:pathLst>
                <a:path extrusionOk="0" h="120000" w="120000">
                  <a:moveTo>
                    <a:pt x="78379" y="117116"/>
                  </a:moveTo>
                  <a:cubicBezTo>
                    <a:pt x="66428" y="120961"/>
                    <a:pt x="53572" y="120961"/>
                    <a:pt x="41622" y="117116"/>
                  </a:cubicBezTo>
                </a:path>
              </a:pathLst>
            </a:custGeom>
            <a:noFill/>
            <a:ln cap="flat" cmpd="sng" w="9525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91" y="2365813"/>
              <a:ext cx="1746057" cy="1134937"/>
            </a:xfrm>
            <a:prstGeom prst="roundRect">
              <a:avLst>
                <a:gd fmla="val 16667" name="adj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7"/>
            <p:cNvSpPr txBox="1"/>
            <p:nvPr/>
          </p:nvSpPr>
          <p:spPr>
            <a:xfrm>
              <a:off x="55994" y="2421216"/>
              <a:ext cx="1635251" cy="1024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Банк зарабатывает на процентах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671042" y="665187"/>
              <a:ext cx="3024125" cy="3024125"/>
            </a:xfrm>
            <a:custGeom>
              <a:rect b="b" l="l" r="r" t="t"/>
              <a:pathLst>
                <a:path extrusionOk="0" h="120000" w="120000">
                  <a:moveTo>
                    <a:pt x="195" y="55165"/>
                  </a:moveTo>
                  <a:lnTo>
                    <a:pt x="195" y="55165"/>
                  </a:lnTo>
                  <a:cubicBezTo>
                    <a:pt x="1283" y="41705"/>
                    <a:pt x="6880" y="29005"/>
                    <a:pt x="16081" y="19121"/>
                  </a:cubicBezTo>
                </a:path>
              </a:pathLst>
            </a:custGeom>
            <a:noFill/>
            <a:ln cap="flat" cmpd="sng" w="9525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https://citrus-design.ru/upload/medialibrary/aab/aabf9bc59f6b3bc598d4ca96a2e738d6.png" id="617" name="Google Shape;61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11771" y="3253061"/>
            <a:ext cx="1875210" cy="1113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27"/>
          <p:cNvGrpSpPr/>
          <p:nvPr/>
        </p:nvGrpSpPr>
        <p:grpSpPr>
          <a:xfrm>
            <a:off x="6312012" y="524691"/>
            <a:ext cx="4497328" cy="4340592"/>
            <a:chOff x="502418" y="2640"/>
            <a:chExt cx="4497328" cy="4340592"/>
          </a:xfrm>
        </p:grpSpPr>
        <p:sp>
          <p:nvSpPr>
            <p:cNvPr id="619" name="Google Shape;619;p27"/>
            <p:cNvSpPr/>
            <p:nvPr/>
          </p:nvSpPr>
          <p:spPr>
            <a:xfrm>
              <a:off x="2103610" y="1686233"/>
              <a:ext cx="1294943" cy="1294943"/>
            </a:xfrm>
            <a:prstGeom prst="ellipse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7"/>
            <p:cNvSpPr txBox="1"/>
            <p:nvPr/>
          </p:nvSpPr>
          <p:spPr>
            <a:xfrm>
              <a:off x="2293250" y="1875873"/>
              <a:ext cx="915663" cy="9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Целевые потреби-тельские кредиты</a:t>
              </a: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 rot="-5400000">
              <a:off x="2556757" y="1470726"/>
              <a:ext cx="388650" cy="42363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7"/>
            <p:cNvSpPr txBox="1"/>
            <p:nvPr/>
          </p:nvSpPr>
          <p:spPr>
            <a:xfrm rot="-5400000">
              <a:off x="2741366" y="1482192"/>
              <a:ext cx="19432" cy="19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103610" y="2640"/>
              <a:ext cx="1294943" cy="1294943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7"/>
            <p:cNvSpPr txBox="1"/>
            <p:nvPr/>
          </p:nvSpPr>
          <p:spPr>
            <a:xfrm>
              <a:off x="2293250" y="192280"/>
              <a:ext cx="915663" cy="9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бытовую технику</a:t>
              </a: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 rot="-1080000">
              <a:off x="3357353" y="2052394"/>
              <a:ext cx="388650" cy="42363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7"/>
            <p:cNvSpPr txBox="1"/>
            <p:nvPr/>
          </p:nvSpPr>
          <p:spPr>
            <a:xfrm rot="-1080000">
              <a:off x="3541962" y="2063859"/>
              <a:ext cx="19432" cy="19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3704803" y="1165974"/>
              <a:ext cx="1294943" cy="1294943"/>
            </a:xfrm>
            <a:prstGeom prst="ellipse">
              <a:avLst/>
            </a:prstGeom>
            <a:gradFill>
              <a:gsLst>
                <a:gs pos="0">
                  <a:srgbClr val="5EB6C4"/>
                </a:gs>
                <a:gs pos="50000">
                  <a:srgbClr val="3BB1C3"/>
                </a:gs>
                <a:gs pos="100000">
                  <a:srgbClr val="2EA1B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7"/>
            <p:cNvSpPr txBox="1"/>
            <p:nvPr/>
          </p:nvSpPr>
          <p:spPr>
            <a:xfrm>
              <a:off x="3894443" y="1355614"/>
              <a:ext cx="915663" cy="9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одежду и обувь</a:t>
              </a: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 rot="3240000">
              <a:off x="3051552" y="2993551"/>
              <a:ext cx="388650" cy="42363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7"/>
            <p:cNvSpPr txBox="1"/>
            <p:nvPr/>
          </p:nvSpPr>
          <p:spPr>
            <a:xfrm rot="3240000">
              <a:off x="3236162" y="3005017"/>
              <a:ext cx="19432" cy="19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3093202" y="3048289"/>
              <a:ext cx="1294943" cy="1294943"/>
            </a:xfrm>
            <a:prstGeom prst="ellipse">
              <a:avLst/>
            </a:pr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7"/>
            <p:cNvSpPr txBox="1"/>
            <p:nvPr/>
          </p:nvSpPr>
          <p:spPr>
            <a:xfrm>
              <a:off x="3282842" y="3237929"/>
              <a:ext cx="915663" cy="9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мебель и товары для дома / ремонта</a:t>
              </a: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 rot="7560000">
              <a:off x="2061961" y="2993551"/>
              <a:ext cx="388650" cy="42363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 txBox="1"/>
            <p:nvPr/>
          </p:nvSpPr>
          <p:spPr>
            <a:xfrm rot="-3240000">
              <a:off x="2246570" y="3005017"/>
              <a:ext cx="19432" cy="19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1114019" y="3048289"/>
              <a:ext cx="1294943" cy="1294943"/>
            </a:xfrm>
            <a:prstGeom prst="ellipse">
              <a:avLst/>
            </a:prstGeom>
            <a:gradFill>
              <a:gsLst>
                <a:gs pos="0">
                  <a:srgbClr val="5EBA65"/>
                </a:gs>
                <a:gs pos="50000">
                  <a:srgbClr val="3EB64A"/>
                </a:gs>
                <a:gs pos="100000">
                  <a:srgbClr val="32A53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 txBox="1"/>
            <p:nvPr/>
          </p:nvSpPr>
          <p:spPr>
            <a:xfrm>
              <a:off x="1303659" y="3237929"/>
              <a:ext cx="915663" cy="9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платные медицинские услуги</a:t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 rot="-9720000">
              <a:off x="1756160" y="2052394"/>
              <a:ext cx="388650" cy="42363"/>
            </a:xfrm>
            <a:custGeom>
              <a:rect b="b" l="l" r="r" t="t"/>
              <a:pathLst>
                <a:path extrusionOk="0" h="120000" w="12000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 txBox="1"/>
            <p:nvPr/>
          </p:nvSpPr>
          <p:spPr>
            <a:xfrm rot="1080000">
              <a:off x="1940769" y="2063859"/>
              <a:ext cx="19432" cy="19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02418" y="1165974"/>
              <a:ext cx="1294943" cy="1294943"/>
            </a:xfrm>
            <a:prstGeom prst="ellipse">
              <a:avLst/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 txBox="1"/>
            <p:nvPr/>
          </p:nvSpPr>
          <p:spPr>
            <a:xfrm>
              <a:off x="692058" y="1355614"/>
              <a:ext cx="915663" cy="9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путешествие</a:t>
              </a:r>
              <a:endParaRPr/>
            </a:p>
          </p:txBody>
        </p:sp>
      </p:grpSp>
      <p:pic>
        <p:nvPicPr>
          <p:cNvPr descr="https://www.pngarts.com/files/4/Home-Appliances-PNG-Image-Background.png" id="641" name="Google Shape;641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23141" y="444811"/>
            <a:ext cx="1563033" cy="117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laycast.ru/uploads/2016/04/22/18375424.png" id="642" name="Google Shape;642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87019" y="4203237"/>
            <a:ext cx="1417571" cy="99451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7"/>
          <p:cNvSpPr/>
          <p:nvPr/>
        </p:nvSpPr>
        <p:spPr>
          <a:xfrm>
            <a:off x="5601684" y="5454897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– Популярные потребительские целевые кредиты</a:t>
            </a:r>
            <a:endParaRPr sz="14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7"/>
          <p:cNvSpPr txBox="1"/>
          <p:nvPr/>
        </p:nvSpPr>
        <p:spPr>
          <a:xfrm>
            <a:off x="592376" y="5916562"/>
            <a:ext cx="11012214" cy="307777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!!! Нецелесообразно брать кредит на цели, срок службы (использования) которых меньше, чем срок погашения кредита !!!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8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651" name="Google Shape;651;p2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2" name="Google Shape;652;p2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3" name="Google Shape;653;p2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4" name="Google Shape;654;p2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2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656" name="Google Shape;656;p2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28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661" name="Google Shape;661;p28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412336" y="949865"/>
              <a:ext cx="5369877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Кредит на бытовую технику и прочие товары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2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28"/>
          <p:cNvGrpSpPr/>
          <p:nvPr/>
        </p:nvGrpSpPr>
        <p:grpSpPr>
          <a:xfrm>
            <a:off x="631457" y="1401061"/>
            <a:ext cx="6176952" cy="2810223"/>
            <a:chOff x="0" y="652376"/>
            <a:chExt cx="6176952" cy="2810223"/>
          </a:xfrm>
        </p:grpSpPr>
        <p:sp>
          <p:nvSpPr>
            <p:cNvPr id="668" name="Google Shape;668;p28"/>
            <p:cNvSpPr/>
            <p:nvPr/>
          </p:nvSpPr>
          <p:spPr>
            <a:xfrm>
              <a:off x="0" y="816926"/>
              <a:ext cx="2631537" cy="91874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8"/>
            <p:cNvSpPr txBox="1"/>
            <p:nvPr/>
          </p:nvSpPr>
          <p:spPr>
            <a:xfrm>
              <a:off x="0" y="816926"/>
              <a:ext cx="2631537" cy="918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62227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Данный вид кредита можно получить на небольшой срок и за небольшую сумму</a:t>
              </a: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2292" y="652376"/>
              <a:ext cx="643118" cy="96467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3236983" y="785083"/>
              <a:ext cx="2939969" cy="91874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8"/>
            <p:cNvSpPr txBox="1"/>
            <p:nvPr/>
          </p:nvSpPr>
          <p:spPr>
            <a:xfrm>
              <a:off x="3236983" y="785083"/>
              <a:ext cx="2939969" cy="918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62227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Выдается в качестве займа на покупку того или иного товара, название которого четко заносится в договор</a:t>
              </a: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3114485" y="652376"/>
              <a:ext cx="643118" cy="9646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1281953" y="1808968"/>
              <a:ext cx="3615339" cy="1653631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8"/>
            <p:cNvSpPr txBox="1"/>
            <p:nvPr/>
          </p:nvSpPr>
          <p:spPr>
            <a:xfrm>
              <a:off x="1281953" y="1808968"/>
              <a:ext cx="3615339" cy="1653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62227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Если определенные кредиты (как правило не более 10 000 руб.) оформляются только при наличии паспортных данных, то более высокая сумма выдается только на дополнительных условиях</a:t>
              </a: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1069440" y="1787961"/>
              <a:ext cx="643118" cy="9646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28"/>
          <p:cNvGrpSpPr/>
          <p:nvPr/>
        </p:nvGrpSpPr>
        <p:grpSpPr>
          <a:xfrm>
            <a:off x="7480133" y="887048"/>
            <a:ext cx="3643045" cy="3388784"/>
            <a:chOff x="700961" y="802"/>
            <a:chExt cx="3643045" cy="3388784"/>
          </a:xfrm>
        </p:grpSpPr>
        <p:sp>
          <p:nvSpPr>
            <p:cNvPr id="678" name="Google Shape;678;p28"/>
            <p:cNvSpPr/>
            <p:nvPr/>
          </p:nvSpPr>
          <p:spPr>
            <a:xfrm>
              <a:off x="700961" y="802"/>
              <a:ext cx="3635160" cy="61154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8"/>
            <p:cNvSpPr txBox="1"/>
            <p:nvPr/>
          </p:nvSpPr>
          <p:spPr>
            <a:xfrm>
              <a:off x="718873" y="18714"/>
              <a:ext cx="3599336" cy="575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Дополнительные условия кредитов на б</a:t>
              </a:r>
              <a:r>
                <a:rPr b="0"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</a:t>
              </a: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льшие суммы</a:t>
              </a: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700961" y="722430"/>
              <a:ext cx="611549" cy="611549"/>
            </a:xfrm>
            <a:prstGeom prst="roundRect">
              <a:avLst>
                <a:gd fmla="val 1667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357088" y="722430"/>
              <a:ext cx="2986918" cy="611549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8"/>
            <p:cNvSpPr txBox="1"/>
            <p:nvPr/>
          </p:nvSpPr>
          <p:spPr>
            <a:xfrm>
              <a:off x="1386947" y="752289"/>
              <a:ext cx="2927200" cy="551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возраст заемщика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700961" y="1407365"/>
              <a:ext cx="611549" cy="611549"/>
            </a:xfrm>
            <a:prstGeom prst="roundRect">
              <a:avLst>
                <a:gd fmla="val 16670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349203" y="1407365"/>
              <a:ext cx="2986918" cy="611549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8"/>
            <p:cNvSpPr txBox="1"/>
            <p:nvPr/>
          </p:nvSpPr>
          <p:spPr>
            <a:xfrm>
              <a:off x="1379062" y="1437224"/>
              <a:ext cx="2927200" cy="551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постоянная регистрация по месту жительства</a:t>
              </a: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700961" y="2092300"/>
              <a:ext cx="611549" cy="611549"/>
            </a:xfrm>
            <a:prstGeom prst="roundRect">
              <a:avLst>
                <a:gd fmla="val 16670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49203" y="2092300"/>
              <a:ext cx="2986918" cy="611549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 txBox="1"/>
            <p:nvPr/>
          </p:nvSpPr>
          <p:spPr>
            <a:xfrm>
              <a:off x="1379062" y="2122159"/>
              <a:ext cx="2927200" cy="551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стаж работы, справка о доходах с места работы</a:t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700961" y="2777235"/>
              <a:ext cx="611549" cy="611549"/>
            </a:xfrm>
            <a:prstGeom prst="roundRect">
              <a:avLst>
                <a:gd fmla="val 16670" name="adj"/>
              </a:avLst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349203" y="2778037"/>
              <a:ext cx="2986918" cy="611549"/>
            </a:xfrm>
            <a:prstGeom prst="roundRect">
              <a:avLst>
                <a:gd fmla="val 1667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8"/>
            <p:cNvSpPr txBox="1"/>
            <p:nvPr/>
          </p:nvSpPr>
          <p:spPr>
            <a:xfrm>
              <a:off x="1379062" y="2807896"/>
              <a:ext cx="2927200" cy="551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образование и др.</a:t>
              </a:r>
              <a:endParaRPr/>
            </a:p>
          </p:txBody>
        </p:sp>
      </p:grpSp>
      <p:sp>
        <p:nvSpPr>
          <p:cNvPr id="692" name="Google Shape;692;p28"/>
          <p:cNvSpPr/>
          <p:nvPr/>
        </p:nvSpPr>
        <p:spPr>
          <a:xfrm>
            <a:off x="1305910" y="4403128"/>
            <a:ext cx="97500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– Условия кредита на бытовую технику и другие аналогичные цели</a:t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8"/>
          <p:cNvSpPr/>
          <p:nvPr/>
        </p:nvSpPr>
        <p:spPr>
          <a:xfrm>
            <a:off x="1305910" y="4849172"/>
            <a:ext cx="10470931" cy="1323439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случае задержки уплаты и невозможности рассчитать свои силы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 многим обстоятельствам в течение месяца необходимо информировать банк о своих финансовых трудностях. Знайте, что за просрочку платежа </a:t>
            </a: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назначается штраф,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осложняющий ситуацию должника. Поэтому перед оформлением любого кредита, со всей серьезностью подумайте о том, насколько рискованным может стать для вас подобная банковская операция и </a:t>
            </a: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насколько неотложно вам нужна та вещь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для который вы идете на этот шаг. </a:t>
            </a:r>
            <a:endParaRPr/>
          </a:p>
        </p:txBody>
      </p:sp>
      <p:pic>
        <p:nvPicPr>
          <p:cNvPr descr="https://st.depositphotos.com/1431107/4192/v/950/depositphotos_41927069-stock-illustration-vector-glass-exclamation-points.jpg" id="694" name="Google Shape;694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129" y="4849172"/>
            <a:ext cx="1158463" cy="126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29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701" name="Google Shape;701;p2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2" name="Google Shape;702;p2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3" name="Google Shape;703;p2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04" name="Google Shape;704;p2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17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2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706" name="Google Shape;706;p2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29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711" name="Google Shape;711;p29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412336" y="949865"/>
              <a:ext cx="5431856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Поручительство: как оценить и снизить риски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4" name="Google Shape;714;p2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9"/>
          <p:cNvSpPr/>
          <p:nvPr/>
        </p:nvSpPr>
        <p:spPr>
          <a:xfrm>
            <a:off x="205787" y="886246"/>
            <a:ext cx="47004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Поручительство 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это договор с банком, по которому поручитель добровольно берет на себя обязательства по возврату средств в случае, если заемщик не сможет самостоятельно выплатить долг или откажется это сделать.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8" name="Google Shape;718;p29"/>
          <p:cNvGrpSpPr/>
          <p:nvPr/>
        </p:nvGrpSpPr>
        <p:grpSpPr>
          <a:xfrm>
            <a:off x="5393599" y="198491"/>
            <a:ext cx="4852194" cy="2732550"/>
            <a:chOff x="1792" y="562"/>
            <a:chExt cx="4852194" cy="2732550"/>
          </a:xfrm>
        </p:grpSpPr>
        <p:sp>
          <p:nvSpPr>
            <p:cNvPr id="719" name="Google Shape;719;p29"/>
            <p:cNvSpPr/>
            <p:nvPr/>
          </p:nvSpPr>
          <p:spPr>
            <a:xfrm>
              <a:off x="1792" y="562"/>
              <a:ext cx="4852194" cy="45707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9"/>
            <p:cNvSpPr txBox="1"/>
            <p:nvPr/>
          </p:nvSpPr>
          <p:spPr>
            <a:xfrm>
              <a:off x="15179" y="13949"/>
              <a:ext cx="4825420" cy="430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Договоры поручительства</a:t>
              </a: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528" y="595453"/>
              <a:ext cx="2323762" cy="614313"/>
            </a:xfrm>
            <a:prstGeom prst="roundRect">
              <a:avLst>
                <a:gd fmla="val 10000" name="adj"/>
              </a:avLst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9"/>
            <p:cNvSpPr txBox="1"/>
            <p:nvPr/>
          </p:nvSpPr>
          <p:spPr>
            <a:xfrm>
              <a:off x="24521" y="613446"/>
              <a:ext cx="2287776" cy="578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бланковые (простые)</a:t>
              </a: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528" y="1347588"/>
              <a:ext cx="2323762" cy="1385524"/>
            </a:xfrm>
            <a:prstGeom prst="roundRect">
              <a:avLst>
                <a:gd fmla="val 10000" name="adj"/>
              </a:avLst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9"/>
            <p:cNvSpPr txBox="1"/>
            <p:nvPr/>
          </p:nvSpPr>
          <p:spPr>
            <a:xfrm>
              <a:off x="47109" y="1388169"/>
              <a:ext cx="2242600" cy="1304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 оформлении кредита банком не называются конкретные претензии к ценностям, находящимся в собственности поручителя, но подразумевается, что он отвечает всем, что имеет</a:t>
              </a: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525487" y="595453"/>
              <a:ext cx="2323762" cy="614313"/>
            </a:xfrm>
            <a:prstGeom prst="roundRect">
              <a:avLst>
                <a:gd fmla="val 10000" name="adj"/>
              </a:avLst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9"/>
            <p:cNvSpPr txBox="1"/>
            <p:nvPr/>
          </p:nvSpPr>
          <p:spPr>
            <a:xfrm>
              <a:off x="2543480" y="613446"/>
              <a:ext cx="2287776" cy="578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имущественные</a:t>
              </a: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525487" y="1347588"/>
              <a:ext cx="2323762" cy="138552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9"/>
            <p:cNvSpPr txBox="1"/>
            <p:nvPr/>
          </p:nvSpPr>
          <p:spPr>
            <a:xfrm>
              <a:off x="2566068" y="1388169"/>
              <a:ext cx="2242600" cy="1304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собственность поручителя документально оформляется в качестве залога</a:t>
              </a:r>
              <a:endParaRPr/>
            </a:p>
          </p:txBody>
        </p:sp>
      </p:grpSp>
      <p:sp>
        <p:nvSpPr>
          <p:cNvPr id="729" name="Google Shape;729;p29"/>
          <p:cNvSpPr txBox="1"/>
          <p:nvPr/>
        </p:nvSpPr>
        <p:spPr>
          <a:xfrm>
            <a:off x="6753978" y="3183000"/>
            <a:ext cx="3422663" cy="8925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474E5A"/>
                </a:solidFill>
                <a:latin typeface="Calibri"/>
                <a:ea typeface="Calibri"/>
                <a:cs typeface="Calibri"/>
                <a:sym typeface="Calibri"/>
              </a:rPr>
              <a:t>Простой договор более безопасен для клиента,</a:t>
            </a:r>
            <a:r>
              <a:rPr lang="ru-RU" sz="1300">
                <a:solidFill>
                  <a:srgbClr val="474E5A"/>
                </a:solidFill>
                <a:latin typeface="Calibri"/>
                <a:ea typeface="Calibri"/>
                <a:cs typeface="Calibri"/>
                <a:sym typeface="Calibri"/>
              </a:rPr>
              <a:t> так как банку тяжелее принудить его продать не указанное конкретно имущество.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Описание: https://st.depositphotos.com/1431107/4192/v/950/depositphotos_41927069-stock-illustration-vector-glass-exclamation-points.jpg" id="730" name="Google Shape;7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316115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29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29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9"/>
          <p:cNvSpPr/>
          <p:nvPr/>
        </p:nvSpPr>
        <p:spPr>
          <a:xfrm>
            <a:off x="5052849" y="4214731"/>
            <a:ext cx="5108167" cy="6052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1425" spcFirstLastPara="1" rIns="91425" wrap="square" tIns="126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– Виды договоров поручительства</a:t>
            </a:r>
            <a:endParaRPr b="0" i="0" sz="8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9"/>
          <p:cNvSpPr/>
          <p:nvPr/>
        </p:nvSpPr>
        <p:spPr>
          <a:xfrm>
            <a:off x="275362" y="2271769"/>
            <a:ext cx="4470059" cy="346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может быть поручителем?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Физическое лицо старше 18 лет. 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Гражданин РФ может взять на себя ответственность за выполнение обязательств по кредиту, если он является полностью дееспособным и платежеспособным.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Доход должен быть достаточным для погашения долга и нормальной жизнедеятельности (платеж по кредиту в идеале должен составлять не более 50% от дохода).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Банк скорее примет поручительство от: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✔"/>
            </a:pP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имеющего дополнительный доход;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✔"/>
            </a:pP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владеющего движимым и недвижимым имуществом;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✔"/>
            </a:pPr>
            <a:r>
              <a:rPr lang="ru-RU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человека, имеющего положительную кредитную историю.</a:t>
            </a: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4745421" y="4819985"/>
            <a:ext cx="7039304" cy="107721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роли поручителя могут выступать близкие родственники заемщика, его хорошие друзья и знакомые, коллеги по работе. Банками приветствуется привлечение в качестве гаранта мужа (жены), т. к. у них общее имущество. Поручиться за клиента может также компания, в которой он работает.</a:t>
            </a:r>
            <a:endParaRPr/>
          </a:p>
        </p:txBody>
      </p:sp>
      <p:pic>
        <p:nvPicPr>
          <p:cNvPr descr="http://lifehappy.org/eCRMagicIncludes/SiteAdmin/eCRMagicAdmin/NewsArtiImages/Amazing-3D-Figures-002.jpg" id="736" name="Google Shape;7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7952" y="1604777"/>
            <a:ext cx="1812467" cy="241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30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743" name="Google Shape;743;p3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4" name="Google Shape;744;p3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46" name="Google Shape;746;p30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18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3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748" name="Google Shape;748;p3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30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753" name="Google Shape;753;p30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12336" y="949865"/>
              <a:ext cx="5431856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Поручительство: как оценить и снизить риски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3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0"/>
          <p:cNvSpPr/>
          <p:nvPr/>
        </p:nvSpPr>
        <p:spPr>
          <a:xfrm>
            <a:off x="-26217" y="1502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0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3" name="Google Shape;763;p30"/>
          <p:cNvGrpSpPr/>
          <p:nvPr/>
        </p:nvGrpSpPr>
        <p:grpSpPr>
          <a:xfrm>
            <a:off x="-154064" y="721695"/>
            <a:ext cx="7599971" cy="5146404"/>
            <a:chOff x="-99355" y="57277"/>
            <a:chExt cx="7599971" cy="5146404"/>
          </a:xfrm>
        </p:grpSpPr>
        <p:sp>
          <p:nvSpPr>
            <p:cNvPr id="764" name="Google Shape;764;p30"/>
            <p:cNvSpPr/>
            <p:nvPr/>
          </p:nvSpPr>
          <p:spPr>
            <a:xfrm>
              <a:off x="156169" y="57277"/>
              <a:ext cx="7319860" cy="65164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0"/>
            <p:cNvSpPr txBox="1"/>
            <p:nvPr/>
          </p:nvSpPr>
          <p:spPr>
            <a:xfrm>
              <a:off x="175255" y="76363"/>
              <a:ext cx="7281688" cy="613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Поручаться только за хорошо знакомых людей. Обсудить с лицом за которое Вы собираетесь поручиться  планируемые источники погашения кредита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0"/>
            <p:cNvSpPr/>
            <p:nvPr/>
          </p:nvSpPr>
          <p:spPr>
            <a:xfrm rot="5431087">
              <a:off x="3734339" y="695846"/>
              <a:ext cx="155750" cy="23380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0"/>
            <p:cNvSpPr txBox="1"/>
            <p:nvPr/>
          </p:nvSpPr>
          <p:spPr>
            <a:xfrm rot="31087">
              <a:off x="3742285" y="734873"/>
              <a:ext cx="140281" cy="109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163173" y="916578"/>
              <a:ext cx="7288687" cy="83130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EBAA8"/>
                </a:gs>
                <a:gs pos="50000">
                  <a:srgbClr val="EAAE99"/>
                </a:gs>
                <a:gs pos="100000">
                  <a:srgbClr val="EBA18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0"/>
            <p:cNvSpPr txBox="1"/>
            <p:nvPr/>
          </p:nvSpPr>
          <p:spPr>
            <a:xfrm>
              <a:off x="187521" y="940926"/>
              <a:ext cx="7239991" cy="782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 заключении  договора внимательно изучить все, что касается кредита (сумма, срок, стоимость, данные о заемщике). Получить разъяснения по всем возникшим вопросам кредитного менеджера банка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0"/>
            <p:cNvSpPr/>
            <p:nvPr/>
          </p:nvSpPr>
          <p:spPr>
            <a:xfrm rot="5472516">
              <a:off x="3747595" y="1697300"/>
              <a:ext cx="99505" cy="23380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ECBAA9"/>
                </a:gs>
                <a:gs pos="50000">
                  <a:srgbClr val="E8AE9A"/>
                </a:gs>
                <a:gs pos="100000">
                  <a:srgbClr val="E9A1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0"/>
            <p:cNvSpPr txBox="1"/>
            <p:nvPr/>
          </p:nvSpPr>
          <p:spPr>
            <a:xfrm rot="72516">
              <a:off x="3727522" y="1764452"/>
              <a:ext cx="140281" cy="69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156387" y="1880524"/>
              <a:ext cx="7267509" cy="55048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6BBAF"/>
                </a:gs>
                <a:gs pos="50000">
                  <a:srgbClr val="E1AFA1"/>
                </a:gs>
                <a:gs pos="100000">
                  <a:srgbClr val="DFA2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0"/>
            <p:cNvSpPr txBox="1"/>
            <p:nvPr/>
          </p:nvSpPr>
          <p:spPr>
            <a:xfrm>
              <a:off x="172510" y="1896647"/>
              <a:ext cx="7235263" cy="518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Попытаться в договоре заменить солидарную ответственность субсидиарной 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0"/>
            <p:cNvSpPr/>
            <p:nvPr/>
          </p:nvSpPr>
          <p:spPr>
            <a:xfrm rot="5392766">
              <a:off x="3739638" y="2382408"/>
              <a:ext cx="102454" cy="23380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E3BCB2"/>
                </a:gs>
                <a:gs pos="50000">
                  <a:srgbClr val="DDB0A4"/>
                </a:gs>
                <a:gs pos="100000">
                  <a:srgbClr val="DBA39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0"/>
            <p:cNvSpPr txBox="1"/>
            <p:nvPr/>
          </p:nvSpPr>
          <p:spPr>
            <a:xfrm rot="-7234">
              <a:off x="3720693" y="2448082"/>
              <a:ext cx="140281" cy="71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156398" y="2567613"/>
              <a:ext cx="7270315" cy="5195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FBEB7"/>
                </a:gs>
                <a:gs pos="50000">
                  <a:srgbClr val="D9B1A9"/>
                </a:gs>
                <a:gs pos="100000">
                  <a:srgbClr val="D6A59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0"/>
            <p:cNvSpPr txBox="1"/>
            <p:nvPr/>
          </p:nvSpPr>
          <p:spPr>
            <a:xfrm>
              <a:off x="171615" y="2582830"/>
              <a:ext cx="7239881" cy="489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Попытаться ограничить поручительство по времени, т. е. указать в договоре срок, в течение которого Вы готовы нести ответственность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0"/>
            <p:cNvSpPr/>
            <p:nvPr/>
          </p:nvSpPr>
          <p:spPr>
            <a:xfrm rot="5204521">
              <a:off x="3758391" y="3039341"/>
              <a:ext cx="103767" cy="23380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BC0BC"/>
                </a:gs>
                <a:gs pos="50000">
                  <a:srgbClr val="D4B5AF"/>
                </a:gs>
                <a:gs pos="100000">
                  <a:srgbClr val="D0A9A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0"/>
            <p:cNvSpPr txBox="1"/>
            <p:nvPr/>
          </p:nvSpPr>
          <p:spPr>
            <a:xfrm rot="-195479">
              <a:off x="3739249" y="3104384"/>
              <a:ext cx="140281" cy="726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169907" y="3225310"/>
              <a:ext cx="7330709" cy="73974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AC2BF"/>
                </a:gs>
                <a:gs pos="50000">
                  <a:srgbClr val="D1B6B3"/>
                </a:gs>
                <a:gs pos="100000">
                  <a:srgbClr val="CDABA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0"/>
            <p:cNvSpPr txBox="1"/>
            <p:nvPr/>
          </p:nvSpPr>
          <p:spPr>
            <a:xfrm>
              <a:off x="191574" y="3246977"/>
              <a:ext cx="7287375" cy="696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Обдумать заключение договора с получателем кредита о предоставлении поручительства. В договоре указать требования:  обязать заемщика не продавать ценное имущество без согласия поручителя, не брать других кредитов или отчитываться перед поручителем о своих доходах</a:t>
              </a:r>
              <a:endParaRPr b="1" i="0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0"/>
            <p:cNvSpPr/>
            <p:nvPr/>
          </p:nvSpPr>
          <p:spPr>
            <a:xfrm flipH="1" rot="-4940913">
              <a:off x="3838765" y="3874294"/>
              <a:ext cx="56508" cy="253990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5C8C6"/>
                </a:gs>
                <a:gs pos="50000">
                  <a:srgbClr val="CCBCBB"/>
                </a:gs>
                <a:gs pos="100000">
                  <a:srgbClr val="C6B3B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0"/>
            <p:cNvSpPr txBox="1"/>
            <p:nvPr/>
          </p:nvSpPr>
          <p:spPr>
            <a:xfrm rot="-10340913">
              <a:off x="3791951" y="3973110"/>
              <a:ext cx="152394" cy="39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191281" y="4046613"/>
              <a:ext cx="7274741" cy="5195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4C8C8"/>
                </a:gs>
                <a:gs pos="50000">
                  <a:srgbClr val="CBBDBC"/>
                </a:gs>
                <a:gs pos="100000">
                  <a:srgbClr val="C5B4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0"/>
            <p:cNvSpPr txBox="1"/>
            <p:nvPr/>
          </p:nvSpPr>
          <p:spPr>
            <a:xfrm>
              <a:off x="206498" y="4061830"/>
              <a:ext cx="7244307" cy="489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Внимательно следить за своевременностью погашения ссуды и процентов за пользование ею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0"/>
            <p:cNvSpPr/>
            <p:nvPr/>
          </p:nvSpPr>
          <p:spPr>
            <a:xfrm flipH="1" rot="-7620846">
              <a:off x="-22859" y="3284937"/>
              <a:ext cx="45719" cy="214390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0D0D0"/>
                </a:gs>
                <a:gs pos="50000">
                  <a:srgbClr val="C7C7C7"/>
                </a:gs>
                <a:gs pos="100000">
                  <a:srgbClr val="BFBF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0"/>
            <p:cNvSpPr txBox="1"/>
            <p:nvPr/>
          </p:nvSpPr>
          <p:spPr>
            <a:xfrm rot="-2220846">
              <a:off x="-68445" y="3370654"/>
              <a:ext cx="128634" cy="32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234280" y="4684118"/>
              <a:ext cx="6711202" cy="5195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0D0D0"/>
                </a:gs>
                <a:gs pos="50000">
                  <a:srgbClr val="C7C7C7"/>
                </a:gs>
                <a:gs pos="100000">
                  <a:srgbClr val="BFBFB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0"/>
            <p:cNvSpPr txBox="1"/>
            <p:nvPr/>
          </p:nvSpPr>
          <p:spPr>
            <a:xfrm>
              <a:off x="249497" y="4699335"/>
              <a:ext cx="6680768" cy="489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Все документы по кредиту нужно сохранять, а по окончании взять в банке справку о его полном погашении</a:t>
              </a:r>
              <a:endParaRPr/>
            </a:p>
          </p:txBody>
        </p:sp>
      </p:grpSp>
      <p:sp>
        <p:nvSpPr>
          <p:cNvPr id="790" name="Google Shape;790;p30"/>
          <p:cNvSpPr/>
          <p:nvPr/>
        </p:nvSpPr>
        <p:spPr>
          <a:xfrm flipH="1">
            <a:off x="669722" y="5943341"/>
            <a:ext cx="5578678" cy="2923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E5A"/>
              </a:buClr>
              <a:buSzPts val="1300"/>
              <a:buFont typeface="Calibri"/>
              <a:buNone/>
            </a:pPr>
            <a:r>
              <a:rPr b="1" i="0" lang="ru-RU" sz="1300" u="none" cap="none" strike="noStrike">
                <a:solidFill>
                  <a:srgbClr val="474E5A"/>
                </a:solidFill>
                <a:latin typeface="Calibri"/>
                <a:ea typeface="Calibri"/>
                <a:cs typeface="Calibri"/>
                <a:sym typeface="Calibri"/>
              </a:rPr>
              <a:t>Рисунок – Рекомендации поручителю по снижению риска поручительства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0.rbk.ru/v6_top_pics/resized/945xH/media/img/0/43/755698627084430.jpeg" id="791" name="Google Shape;7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6924" y="3517224"/>
            <a:ext cx="3303864" cy="22338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2" name="Google Shape;792;p30"/>
          <p:cNvGrpSpPr/>
          <p:nvPr/>
        </p:nvGrpSpPr>
        <p:grpSpPr>
          <a:xfrm>
            <a:off x="3635768" y="5190179"/>
            <a:ext cx="235202" cy="157858"/>
            <a:chOff x="3694613" y="733819"/>
            <a:chExt cx="235202" cy="157858"/>
          </a:xfrm>
        </p:grpSpPr>
        <p:sp>
          <p:nvSpPr>
            <p:cNvPr id="793" name="Google Shape;793;p30"/>
            <p:cNvSpPr/>
            <p:nvPr/>
          </p:nvSpPr>
          <p:spPr>
            <a:xfrm rot="5431087">
              <a:off x="3734339" y="695846"/>
              <a:ext cx="155750" cy="23380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 rot="31087">
              <a:off x="3742285" y="734873"/>
              <a:ext cx="140281" cy="109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ttp://lifehappy.org/eCRMagicIncludes/SiteAdmin/eCRMagicAdmin/NewsArtiImages/Amazing-3D-Figures-002.jpg" id="795" name="Google Shape;79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1677" y="232175"/>
            <a:ext cx="1812467" cy="241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1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802" name="Google Shape;802;p3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03" name="Google Shape;803;p3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4" name="Google Shape;804;p3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5" name="Google Shape;805;p31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19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3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807" name="Google Shape;807;p3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31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812" name="Google Shape;812;p31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412336" y="949865"/>
              <a:ext cx="5431856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Поручительство: как оценить и снизить риски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5" name="Google Shape;815;p3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1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31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1" name="Google Shape;821;p31"/>
          <p:cNvGrpSpPr/>
          <p:nvPr/>
        </p:nvGrpSpPr>
        <p:grpSpPr>
          <a:xfrm>
            <a:off x="541129" y="775648"/>
            <a:ext cx="9960563" cy="3905410"/>
            <a:chOff x="0" y="0"/>
            <a:chExt cx="9960563" cy="3905410"/>
          </a:xfrm>
        </p:grpSpPr>
        <p:sp>
          <p:nvSpPr>
            <p:cNvPr id="822" name="Google Shape;822;p31"/>
            <p:cNvSpPr/>
            <p:nvPr/>
          </p:nvSpPr>
          <p:spPr>
            <a:xfrm>
              <a:off x="0" y="0"/>
              <a:ext cx="5032284" cy="3905410"/>
            </a:xfrm>
            <a:prstGeom prst="roundRect">
              <a:avLst>
                <a:gd fmla="val 1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1"/>
            <p:cNvSpPr txBox="1"/>
            <p:nvPr/>
          </p:nvSpPr>
          <p:spPr>
            <a:xfrm>
              <a:off x="0" y="0"/>
              <a:ext cx="5032284" cy="1171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Договор с солидарной ответственностью</a:t>
              </a: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893642" y="822518"/>
              <a:ext cx="3319731" cy="43609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1"/>
            <p:cNvSpPr txBox="1"/>
            <p:nvPr/>
          </p:nvSpPr>
          <p:spPr>
            <a:xfrm>
              <a:off x="906415" y="835291"/>
              <a:ext cx="3294185" cy="410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0800" spcFirstLastPara="1" rIns="508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ст. 323 ГК РФ</a:t>
              </a: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240904" y="1447846"/>
              <a:ext cx="4726428" cy="20854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1"/>
            <p:cNvSpPr txBox="1"/>
            <p:nvPr/>
          </p:nvSpPr>
          <p:spPr>
            <a:xfrm>
              <a:off x="301985" y="1508927"/>
              <a:ext cx="4604266" cy="1963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0625" spcFirstLastPara="1" rIns="40625" wrap="square" tIns="304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Кредитор имеет право требовать исполнения как от всех должников совместно, так и в отдельности от любого из них, полностью или в части долга</a:t>
              </a: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Обычно при возникновении спорной ситуации банк подает иск, ответчиками по которому выступают заемщик и поручители. Поручитель отвечает перед банком в том же объеме, что и должник, и обязуется погашать проценты, судебные издержки и другие убытки кредитора.</a:t>
              </a:r>
              <a:endPara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5116188" y="0"/>
              <a:ext cx="4844375" cy="3905410"/>
            </a:xfrm>
            <a:prstGeom prst="roundRect">
              <a:avLst>
                <a:gd fmla="val 1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1"/>
            <p:cNvSpPr txBox="1"/>
            <p:nvPr/>
          </p:nvSpPr>
          <p:spPr>
            <a:xfrm>
              <a:off x="5116188" y="0"/>
              <a:ext cx="4844375" cy="1171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Договор с субсидиарной (дополнительной) ответственностью</a:t>
              </a: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6072283" y="957323"/>
              <a:ext cx="3271541" cy="34288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1"/>
            <p:cNvSpPr txBox="1"/>
            <p:nvPr/>
          </p:nvSpPr>
          <p:spPr>
            <a:xfrm>
              <a:off x="6082326" y="967366"/>
              <a:ext cx="3251455" cy="322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50800" spcFirstLastPara="1" rIns="508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ст. 399 ГК РФ</a:t>
              </a: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5199501" y="1462136"/>
              <a:ext cx="4561052" cy="202095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1"/>
            <p:cNvSpPr txBox="1"/>
            <p:nvPr/>
          </p:nvSpPr>
          <p:spPr>
            <a:xfrm>
              <a:off x="5258693" y="1521328"/>
              <a:ext cx="4442668" cy="1902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0625" spcFirstLastPara="1" rIns="4062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Кредитор вначале должен предъявить требование о возврате кредита заемщику, </a:t>
              </a: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 только затем, если последний не может погасить долг, требование будет перенаправлено поручителю.</a:t>
              </a:r>
              <a:endPara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4" name="Google Shape;834;p31"/>
          <p:cNvSpPr/>
          <p:nvPr/>
        </p:nvSpPr>
        <p:spPr>
          <a:xfrm>
            <a:off x="5031304" y="45439"/>
            <a:ext cx="6012589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договоров поручительства в зависимости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800"/>
              <a:buFont typeface="Calibri"/>
              <a:buNone/>
            </a:pPr>
            <a:r>
              <a:rPr b="1" i="0" lang="ru-RU" sz="1800" u="none" cap="none" strike="noStrike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от ответственности поручителя</a:t>
            </a:r>
            <a:endParaRPr b="0" i="0" sz="1800" u="none" cap="none" strike="noStrike">
              <a:solidFill>
                <a:srgbClr val="3161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1"/>
          <p:cNvSpPr/>
          <p:nvPr/>
        </p:nvSpPr>
        <p:spPr>
          <a:xfrm>
            <a:off x="748548" y="4704185"/>
            <a:ext cx="11306431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Поручительство может прекратиться </a:t>
            </a:r>
            <a:r>
              <a:rPr lang="ru-RU" sz="12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(ст. 367 ГК РФ). </a:t>
            </a:r>
            <a:r>
              <a:rPr lang="ru-RU" sz="14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В следующих случаях:</a:t>
            </a:r>
            <a:endParaRPr sz="1400">
              <a:solidFill>
                <a:srgbClr val="55A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55A587"/>
              </a:buClr>
              <a:buSzPts val="1000"/>
              <a:buFont typeface="Noto Sans Symbols"/>
              <a:buChar char="∙"/>
            </a:pPr>
            <a:r>
              <a:rPr lang="ru-RU" sz="14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внесение изменений в условия кредитования, влекущих увеличение обязательств или другие негативные последствия для поручителя, если он не давал на это письменного согласия;</a:t>
            </a:r>
            <a:endParaRPr sz="1400">
              <a:solidFill>
                <a:srgbClr val="55A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55A587"/>
              </a:buClr>
              <a:buSzPts val="1000"/>
              <a:buFont typeface="Noto Sans Symbols"/>
              <a:buChar char="∙"/>
            </a:pPr>
            <a:r>
              <a:rPr lang="ru-RU" sz="14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погашение или закрытие кредита, обеспеченного поручительством;</a:t>
            </a:r>
            <a:endParaRPr sz="1400">
              <a:solidFill>
                <a:srgbClr val="55A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55A587"/>
              </a:buClr>
              <a:buSzPts val="1000"/>
              <a:buFont typeface="Noto Sans Symbols"/>
              <a:buChar char="∙"/>
            </a:pPr>
            <a:r>
              <a:rPr lang="ru-RU" sz="14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перевод долга на другое лицо без согласия на это поручителя;</a:t>
            </a:r>
            <a:endParaRPr sz="1400">
              <a:solidFill>
                <a:srgbClr val="55A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55A587"/>
              </a:buClr>
              <a:buSzPts val="1000"/>
              <a:buFont typeface="Noto Sans Symbols"/>
              <a:buChar char="∙"/>
            </a:pPr>
            <a:r>
              <a:rPr lang="ru-RU" sz="1400">
                <a:solidFill>
                  <a:srgbClr val="55A587"/>
                </a:solidFill>
                <a:latin typeface="Arial"/>
                <a:ea typeface="Arial"/>
                <a:cs typeface="Arial"/>
                <a:sym typeface="Arial"/>
              </a:rPr>
              <a:t>истечение срока, указанного в договоре поручительства. Если срок поручительства не указан, то поручительство прекращается в течение 1 года со дня наступления срока исполнения обязательства</a:t>
            </a:r>
            <a:endParaRPr/>
          </a:p>
        </p:txBody>
      </p:sp>
      <p:pic>
        <p:nvPicPr>
          <p:cNvPr descr="http://lifehappy.org/eCRMagicIncludes/SiteAdmin/eCRMagicAdmin/NewsArtiImages/Amazing-3D-Figures-002.jpg" id="837" name="Google Shape;83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3806" y="2295074"/>
            <a:ext cx="1161567" cy="154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1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" name="Google Shape;109;p1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1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12" name="Google Shape;112;p1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0" y="114369"/>
            <a:ext cx="5628290" cy="532017"/>
            <a:chOff x="0" y="816634"/>
            <a:chExt cx="4835738" cy="848264"/>
          </a:xfrm>
        </p:grpSpPr>
        <p:sp>
          <p:nvSpPr>
            <p:cNvPr id="117" name="Google Shape;117;p14"/>
            <p:cNvSpPr/>
            <p:nvPr/>
          </p:nvSpPr>
          <p:spPr>
            <a:xfrm>
              <a:off x="0" y="816634"/>
              <a:ext cx="4835738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12335" y="949865"/>
              <a:ext cx="3166465" cy="469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Особенности кредитования инвалидов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4"/>
          <p:cNvSpPr/>
          <p:nvPr/>
        </p:nvSpPr>
        <p:spPr>
          <a:xfrm>
            <a:off x="479915" y="886246"/>
            <a:ext cx="6348724" cy="1938992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Банки-кредиторы относят инвалидов к высоко рискованным заемщикам по следующим причинам: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слабое здоровье;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невысокий уровень доходов;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нестабильность трудовой занятости по состоянию здоровья</a:t>
            </a:r>
            <a:endParaRPr/>
          </a:p>
        </p:txBody>
      </p:sp>
      <p:pic>
        <p:nvPicPr>
          <p:cNvPr descr="http://creditzzz.ru/wp-content/uploads/2015/07/12321-1024x744.jpg" id="121" name="Google Shape;1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7285" y="114369"/>
            <a:ext cx="3353206" cy="243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/>
          <p:nvPr/>
        </p:nvSpPr>
        <p:spPr>
          <a:xfrm>
            <a:off x="471139" y="3063542"/>
            <a:ext cx="7867518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021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решение по выдаче кредита инвалиду влияют множество факторов. В каждом конкретном случае надо разбираться индивидуально.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Получить кредит инвалиду третьей или второй группы будет значительно легче, чем человеку с первой группой инвалидности.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488304" y="4765502"/>
            <a:ext cx="11725728" cy="64633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СПЕЦИАЛИЗИРОВАННЫХ ЛЬГОТНЫХ ПРОГРАММ КРЕДИТОВАНИЯ ДЛЯ ИНВАЛИДОВ                  НЕ СУЩЕСТВУЕТ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2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32"/>
          <p:cNvSpPr/>
          <p:nvPr/>
        </p:nvSpPr>
        <p:spPr>
          <a:xfrm>
            <a:off x="0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32"/>
          <p:cNvSpPr txBox="1"/>
          <p:nvPr/>
        </p:nvSpPr>
        <p:spPr>
          <a:xfrm>
            <a:off x="3342709" y="5656832"/>
            <a:ext cx="9538299" cy="640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«Содействие повышению уровня финансовой грамотности населения </a:t>
            </a:r>
            <a:b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развитию финансового образования в Российской Федерации»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5/5b/Minfin.png" id="845" name="Google Shape;8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molencev.v\Desktop\Обменник\ФОТОБАНКА Кубанского ГАУ\Logotype KubSAU\Значок КубГАУ.png" id="846" name="Google Shape;846;p32"/>
          <p:cNvPicPr preferRelativeResize="0"/>
          <p:nvPr/>
        </p:nvPicPr>
        <p:blipFill rotWithShape="1">
          <a:blip r:embed="rId4">
            <a:alphaModFix/>
          </a:blip>
          <a:srcRect b="41014" l="38446" r="38635" t="0"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7" name="Google Shape;847;p32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848" name="Google Shape;848;p32"/>
            <p:cNvSpPr/>
            <p:nvPr/>
          </p:nvSpPr>
          <p:spPr>
            <a:xfrm>
              <a:off x="5135099" y="5321976"/>
              <a:ext cx="718466" cy="86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П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РОЕКТ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51" name="Google Shape;851;p32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cap="flat" cmpd="sng" w="222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52" name="Google Shape;852;p32"/>
          <p:cNvSpPr txBox="1"/>
          <p:nvPr/>
        </p:nvSpPr>
        <p:spPr>
          <a:xfrm>
            <a:off x="2470124" y="3551328"/>
            <a:ext cx="9116252" cy="1463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БЛАГОДАРИМ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5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ЗА ВНИМАНИЕ!</a:t>
            </a:r>
            <a:endParaRPr b="1" sz="55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http://invest-reshenie.ru/assets/images/uslugi/13.png" id="853" name="Google Shape;853;p32"/>
          <p:cNvPicPr preferRelativeResize="0"/>
          <p:nvPr/>
        </p:nvPicPr>
        <p:blipFill rotWithShape="1">
          <a:blip r:embed="rId5">
            <a:alphaModFix/>
          </a:blip>
          <a:srcRect b="0" l="0" r="75775" t="0"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5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1" name="Google Shape;131;p1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3" name="Google Shape;133;p1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0" y="114369"/>
            <a:ext cx="6400800" cy="532017"/>
            <a:chOff x="0" y="816634"/>
            <a:chExt cx="5499465" cy="848264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816634"/>
              <a:ext cx="5499465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12335" y="949865"/>
              <a:ext cx="5001876" cy="469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Что такое неосмотрительное поведение в сфере кредитования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5"/>
          <p:cNvSpPr txBox="1"/>
          <p:nvPr/>
        </p:nvSpPr>
        <p:spPr>
          <a:xfrm>
            <a:off x="226188" y="675121"/>
            <a:ext cx="9028172" cy="3970318"/>
          </a:xfrm>
          <a:prstGeom prst="rect">
            <a:avLst/>
          </a:prstGeom>
          <a:noFill/>
          <a:ln cap="flat" cmpd="sng" w="9525">
            <a:solidFill>
              <a:srgbClr val="9CC2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Признаки неосмотрительного финансового поведения кубанцев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42 %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опрошенных считают, что если попадут в трудную жизненную ситуацию, они вправе не погашать кредит и проценты по нему;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33 %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респондентов – заемщиков банков и МФО активно берут кредиты на потребительские товары, срок службы которых значительно ниже срока кредитования (в том числе на продукты питания, модную одежду и т.п.);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16 %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респондентов – заемщиков берут новые кредиты на менее выгодных условиях для погашения старых (просроченных) при отсутствии достаточных источников их погашения;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b="1"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Каждый пятый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работающий хотя бы один раз брал микрозайм в МФО.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1269124" y="5533696"/>
            <a:ext cx="9786870" cy="369332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 проблемы – планировать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приемлемую кредитную (долговую) нагрузку (ПДН).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vco.com/wp-content/uploads/2018/01/Miscellaneous_Time8.jpg" id="140" name="Google Shape;1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8434" y="1511018"/>
            <a:ext cx="2163764" cy="3050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42" name="Google Shape;142;p1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6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52" name="Google Shape;152;p1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3" name="Google Shape;153;p1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4" name="Google Shape;154;p1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5" name="Google Shape;155;p1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6"/>
          <p:cNvGrpSpPr/>
          <p:nvPr/>
        </p:nvGrpSpPr>
        <p:grpSpPr>
          <a:xfrm>
            <a:off x="0" y="114369"/>
            <a:ext cx="6400800" cy="532017"/>
            <a:chOff x="0" y="816634"/>
            <a:chExt cx="5499465" cy="848264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816634"/>
              <a:ext cx="5499465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12335" y="949865"/>
              <a:ext cx="5001876" cy="469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Что такое неосмотрительное поведение в сфере кредитования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6"/>
          <p:cNvSpPr txBox="1"/>
          <p:nvPr/>
        </p:nvSpPr>
        <p:spPr>
          <a:xfrm>
            <a:off x="226188" y="675121"/>
            <a:ext cx="9028172" cy="32981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32" l="-539" r="-607" t="-11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61" name="Google Shape;161;p1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62" name="Google Shape;162;p1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6"/>
          <p:cNvSpPr/>
          <p:nvPr/>
        </p:nvSpPr>
        <p:spPr>
          <a:xfrm>
            <a:off x="345438" y="4177143"/>
            <a:ext cx="93860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ЦБ РФ предлагает среднемесячный доход считать как не более чем 2х кратное превышение среднего арифметического значения ежемесячных платежей по всем кредитам и займам заемщика.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408288" y="5304348"/>
            <a:ext cx="106232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Оптимальной величиной </a:t>
            </a:r>
            <a:r>
              <a:rPr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приемлемой долговой нагрузки считается величина </a:t>
            </a:r>
            <a:r>
              <a:rPr b="1" lang="ru-RU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 более 35 %. Максимальная величина – 50 %.</a:t>
            </a:r>
            <a:endParaRPr/>
          </a:p>
        </p:txBody>
      </p:sp>
      <p:pic>
        <p:nvPicPr>
          <p:cNvPr descr="http://creditzzz.ru/wp-content/uploads/2015/07/12321-1024x744.jpg" id="168" name="Google Shape;1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6450" y="1778732"/>
            <a:ext cx="2312962" cy="21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7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75" name="Google Shape;175;p1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" name="Google Shape;176;p1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7" name="Google Shape;177;p1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78" name="Google Shape;178;p1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80" name="Google Shape;180;p1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7"/>
          <p:cNvGrpSpPr/>
          <p:nvPr/>
        </p:nvGrpSpPr>
        <p:grpSpPr>
          <a:xfrm>
            <a:off x="0" y="114369"/>
            <a:ext cx="7401910" cy="532017"/>
            <a:chOff x="0" y="816634"/>
            <a:chExt cx="6359602" cy="848264"/>
          </a:xfrm>
        </p:grpSpPr>
        <p:sp>
          <p:nvSpPr>
            <p:cNvPr id="185" name="Google Shape;185;p17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412335" y="949865"/>
              <a:ext cx="5740810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Планирование кредита. Расчет приемлемого уровня долговой нагрузки 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471139" y="2563577"/>
            <a:ext cx="11375754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Пример: В банк обратился клиент с заявлением на кредит в сумме 400 000 руб. сроком на 36 месяцев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 12 % годовых. Чистый доход клиента за 2019 г. составил 300 000 руб. Согласно условиям банка, предлагаются аннуитетные платежи.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Ежемесячный платеж = 9285,72 рубля. *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* можно рассчитать самостоятельно в приложении смартфона или в Интернет-ресурсе «Кредитный калькулятор»).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Чистый среднемесячный доход = 300000 / 12 = 25 000 (руб.).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ПДН = 9285,72 / 25000 х 100= 37,1 % </a:t>
            </a:r>
            <a:r>
              <a:rPr b="1" lang="ru-RU" sz="1800">
                <a:solidFill>
                  <a:srgbClr val="55A587"/>
                </a:solidFill>
                <a:latin typeface="Calibri"/>
                <a:ea typeface="Calibri"/>
                <a:cs typeface="Calibri"/>
                <a:sym typeface="Calibri"/>
              </a:rPr>
              <a:t>&lt; 35 %.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5A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Долговая нагрузка потенциального заемщика ниже рекомендуемой величины.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Следовательно, кредит, скорее всего, будет одобрен.</a:t>
            </a:r>
            <a:endParaRPr sz="16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reditzzz.ru/wp-content/uploads/2015/07/12321-1024x744.jpg" id="192" name="Google Shape;1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5735" y="50946"/>
            <a:ext cx="3353206" cy="243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8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199" name="Google Shape;199;p1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1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1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2" name="Google Shape;202;p1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04" name="Google Shape;204;p1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8"/>
          <p:cNvGrpSpPr/>
          <p:nvPr/>
        </p:nvGrpSpPr>
        <p:grpSpPr>
          <a:xfrm>
            <a:off x="0" y="114369"/>
            <a:ext cx="7401910" cy="532017"/>
            <a:chOff x="0" y="816634"/>
            <a:chExt cx="6359602" cy="848264"/>
          </a:xfrm>
        </p:grpSpPr>
        <p:sp>
          <p:nvSpPr>
            <p:cNvPr id="209" name="Google Shape;209;p18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412335" y="949865"/>
              <a:ext cx="5740810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Планирование кредита. Расчет приемлемого уровня долговой нагрузки 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8"/>
          <p:cNvSpPr/>
          <p:nvPr/>
        </p:nvSpPr>
        <p:spPr>
          <a:xfrm>
            <a:off x="345438" y="886246"/>
            <a:ext cx="11455052" cy="16307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-18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345438" y="2649344"/>
            <a:ext cx="524343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4926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Например, доход клиента в прошедшем году 300 000 руб. В его семье три человека: он, супруга и сын 9 лет. У супруги зарплата за минусом НДФЛ составляет 20 000 руб. в месяц.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26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26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Ежемесячно, в среднем, семья тратит: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26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 продукты питания 20 000 руб.;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26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 услуги ЖКХ 5 000 руб.;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26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 одежду и иные личные нужды 10 000 руб.;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26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прочие расходы 2 000 руб.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5854120" y="2676510"/>
            <a:ext cx="6096000" cy="32593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864" l="-798" r="0" t="-9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7" name="Google Shape;217;p18"/>
          <p:cNvSpPr txBox="1"/>
          <p:nvPr/>
        </p:nvSpPr>
        <p:spPr>
          <a:xfrm>
            <a:off x="408288" y="5408155"/>
            <a:ext cx="5180588" cy="646331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Долговая нагрузка  в сумме 9286 руб. в месяц неприемлема!!!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588876" y="5596759"/>
            <a:ext cx="265244" cy="299544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9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25" name="Google Shape;225;p1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6" name="Google Shape;226;p1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7" name="Google Shape;227;p1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8" name="Google Shape;228;p1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30" name="Google Shape;230;p1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412336" y="949865"/>
              <a:ext cx="5698660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что обратить внимание при чтении договора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19"/>
          <p:cNvGrpSpPr/>
          <p:nvPr/>
        </p:nvGrpSpPr>
        <p:grpSpPr>
          <a:xfrm>
            <a:off x="602620" y="1412237"/>
            <a:ext cx="5403670" cy="4034002"/>
            <a:chOff x="353520" y="5165"/>
            <a:chExt cx="5403670" cy="4034002"/>
          </a:xfrm>
        </p:grpSpPr>
        <p:sp>
          <p:nvSpPr>
            <p:cNvPr id="247" name="Google Shape;247;p19"/>
            <p:cNvSpPr/>
            <p:nvPr/>
          </p:nvSpPr>
          <p:spPr>
            <a:xfrm>
              <a:off x="353520" y="1470660"/>
              <a:ext cx="1195401" cy="115876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387459" y="1504599"/>
              <a:ext cx="1127523" cy="1090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Обращаем внимание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на самое важное:</a:t>
              </a:r>
              <a:endParaRPr b="1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 rot="-4270686">
              <a:off x="1046961" y="1335327"/>
              <a:ext cx="1482082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9"/>
            <p:cNvSpPr txBox="1"/>
            <p:nvPr/>
          </p:nvSpPr>
          <p:spPr>
            <a:xfrm rot="-4270686">
              <a:off x="1750950" y="1311578"/>
              <a:ext cx="74104" cy="74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2027083" y="270726"/>
              <a:ext cx="1195401" cy="75297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2049137" y="292780"/>
              <a:ext cx="1151293" cy="708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способ начисления процентов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 rot="-2140134">
              <a:off x="3167276" y="462313"/>
              <a:ext cx="588577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9"/>
            <p:cNvSpPr txBox="1"/>
            <p:nvPr/>
          </p:nvSpPr>
          <p:spPr>
            <a:xfrm rot="-2140134">
              <a:off x="3446851" y="460900"/>
              <a:ext cx="29428" cy="29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3700645" y="5165"/>
              <a:ext cx="2056545" cy="5977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3718151" y="22671"/>
              <a:ext cx="2021533" cy="56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Аннуитетный </a:t>
              </a:r>
              <a:endParaRPr/>
            </a:p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или дифференцированный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 rot="2142401">
              <a:off x="3167137" y="805751"/>
              <a:ext cx="588856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9"/>
            <p:cNvSpPr txBox="1"/>
            <p:nvPr/>
          </p:nvSpPr>
          <p:spPr>
            <a:xfrm rot="2142401">
              <a:off x="3446844" y="804332"/>
              <a:ext cx="29442" cy="29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700645" y="692042"/>
              <a:ext cx="2056545" cy="5977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9"/>
            <p:cNvSpPr txBox="1"/>
            <p:nvPr/>
          </p:nvSpPr>
          <p:spPr>
            <a:xfrm>
              <a:off x="3718151" y="709548"/>
              <a:ext cx="2021533" cy="56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Возможная реструктуризация кредит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9"/>
            <p:cNvSpPr/>
            <p:nvPr/>
          </p:nvSpPr>
          <p:spPr>
            <a:xfrm rot="-201918">
              <a:off x="1548509" y="2022683"/>
              <a:ext cx="478986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 rot="-201918">
              <a:off x="1776028" y="2024011"/>
              <a:ext cx="23949" cy="239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2027083" y="1723077"/>
              <a:ext cx="1195401" cy="5977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2044589" y="1740583"/>
              <a:ext cx="1160389" cy="56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Стоимость кредитного продукта</a:t>
              </a:r>
              <a:endParaRPr b="1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 rot="-2142401">
              <a:off x="3167137" y="1836786"/>
              <a:ext cx="588856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9"/>
            <p:cNvSpPr txBox="1"/>
            <p:nvPr/>
          </p:nvSpPr>
          <p:spPr>
            <a:xfrm rot="-2142401">
              <a:off x="3446844" y="1835367"/>
              <a:ext cx="29442" cy="29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3700645" y="1379399"/>
              <a:ext cx="2056545" cy="5977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3718151" y="1396905"/>
              <a:ext cx="2021533" cy="56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Комиссии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 rot="2142401">
              <a:off x="3167137" y="2180464"/>
              <a:ext cx="588856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9"/>
            <p:cNvSpPr txBox="1"/>
            <p:nvPr/>
          </p:nvSpPr>
          <p:spPr>
            <a:xfrm rot="2142401">
              <a:off x="3446844" y="2179045"/>
              <a:ext cx="29442" cy="29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700645" y="2066755"/>
              <a:ext cx="2038231" cy="5977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3718151" y="2084261"/>
              <a:ext cx="2003219" cy="56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Полная стоимость кредита(эффективная процентная ставка)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 rot="4097006">
              <a:off x="1134458" y="2647944"/>
              <a:ext cx="1315791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 rot="4097006">
              <a:off x="1759459" y="2628352"/>
              <a:ext cx="65789" cy="65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2035785" y="2839725"/>
              <a:ext cx="1195401" cy="86544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9"/>
            <p:cNvSpPr txBox="1"/>
            <p:nvPr/>
          </p:nvSpPr>
          <p:spPr>
            <a:xfrm>
              <a:off x="2061133" y="2865073"/>
              <a:ext cx="1144705" cy="814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Санкции за нарушение кредитного договора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 rot="-1503462">
              <a:off x="3206800" y="3149403"/>
              <a:ext cx="518233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9"/>
            <p:cNvSpPr txBox="1"/>
            <p:nvPr/>
          </p:nvSpPr>
          <p:spPr>
            <a:xfrm rot="-1503462">
              <a:off x="3452960" y="3149749"/>
              <a:ext cx="25911" cy="25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700645" y="2754111"/>
              <a:ext cx="2038231" cy="5977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9"/>
            <p:cNvSpPr txBox="1"/>
            <p:nvPr/>
          </p:nvSpPr>
          <p:spPr>
            <a:xfrm>
              <a:off x="3718151" y="2771617"/>
              <a:ext cx="2003219" cy="56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Штрафы за просрочку платежа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 rot="2694169">
              <a:off x="3134521" y="3493081"/>
              <a:ext cx="662790" cy="2660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9"/>
            <p:cNvSpPr txBox="1"/>
            <p:nvPr/>
          </p:nvSpPr>
          <p:spPr>
            <a:xfrm rot="2694169">
              <a:off x="3449346" y="3489813"/>
              <a:ext cx="33139" cy="33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700645" y="3441467"/>
              <a:ext cx="2023444" cy="59770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3718151" y="3458973"/>
              <a:ext cx="1988432" cy="562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Действия банка в отношении залога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9"/>
          <p:cNvSpPr/>
          <p:nvPr/>
        </p:nvSpPr>
        <p:spPr>
          <a:xfrm>
            <a:off x="321619" y="5553982"/>
            <a:ext cx="548797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Рисунок  – Элементы кредитного договора, на которые следует обратить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особое внимание</a:t>
            </a:r>
            <a:endParaRPr sz="13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-tiketka.ru/wp-content/uploads/2018/11/jfdhjjds.jpg" id="286" name="Google Shape;2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08" y="4117458"/>
            <a:ext cx="1971011" cy="108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9"/>
          <p:cNvSpPr/>
          <p:nvPr/>
        </p:nvSpPr>
        <p:spPr>
          <a:xfrm>
            <a:off x="6096000" y="178693"/>
            <a:ext cx="473088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49263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Кредитный договор, </a:t>
            </a:r>
            <a:r>
              <a:rPr lang="ru-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который заключают между собой банк и его клиент, считается главным документом для каждого из них. В этом соглашении прописываются </a:t>
            </a:r>
            <a:r>
              <a:rPr b="1" lang="ru-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условия кредитования: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-"/>
            </a:pPr>
            <a:r>
              <a:rPr b="1" lang="ru-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порядок получения кредита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-"/>
            </a:pPr>
            <a:r>
              <a:rPr b="1" lang="ru-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порядок уплаты обязательств заемщиком перед кредитором </a:t>
            </a:r>
            <a:endParaRPr b="1"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6096000" y="2288896"/>
            <a:ext cx="5875090" cy="341632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При заключении кредитного договора, на любой срок и сумму соблюдайте три правила</a:t>
            </a:r>
            <a:r>
              <a:rPr lang="ru-RU" sz="18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 Прочитывать полностью кредитный договор и все приложения к нему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По всем пунктам, которые кажутся вам сомнительными или непонятными, просите у кредитного менеджера подробных разъяснений, а при необходимости – наглядных расчетов </a:t>
            </a:r>
            <a:endParaRPr sz="1800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31614E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 Если вы не уверены, что все поняли и подсчитали правильно, попросите выдать вам типовой образец кредитного договора, и проконсультируйтесь с юристом.</a:t>
            </a:r>
            <a:endParaRPr sz="1800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Что такое кредитный договор?" id="289" name="Google Shape;28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100" y="775647"/>
            <a:ext cx="1736252" cy="163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0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296" name="Google Shape;296;p2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7" name="Google Shape;297;p2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8" name="Google Shape;298;p2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9" name="Google Shape;299;p20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01" name="Google Shape;301;p2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20"/>
          <p:cNvGrpSpPr/>
          <p:nvPr/>
        </p:nvGrpSpPr>
        <p:grpSpPr>
          <a:xfrm>
            <a:off x="1" y="114369"/>
            <a:ext cx="5052848" cy="532017"/>
            <a:chOff x="0" y="816634"/>
            <a:chExt cx="6359602" cy="848264"/>
          </a:xfrm>
        </p:grpSpPr>
        <p:sp>
          <p:nvSpPr>
            <p:cNvPr id="306" name="Google Shape;306;p20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412336" y="949865"/>
              <a:ext cx="5698660" cy="461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что обратить внимание при чтении договора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995897" y="775647"/>
            <a:ext cx="10515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Можно ли разорвать кредитный договор?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20"/>
          <p:cNvGrpSpPr/>
          <p:nvPr/>
        </p:nvGrpSpPr>
        <p:grpSpPr>
          <a:xfrm>
            <a:off x="531032" y="1323491"/>
            <a:ext cx="10916999" cy="4288943"/>
            <a:chOff x="5466" y="0"/>
            <a:chExt cx="10916999" cy="4288943"/>
          </a:xfrm>
        </p:grpSpPr>
        <p:sp>
          <p:nvSpPr>
            <p:cNvPr id="319" name="Google Shape;319;p20"/>
            <p:cNvSpPr/>
            <p:nvPr/>
          </p:nvSpPr>
          <p:spPr>
            <a:xfrm>
              <a:off x="5466" y="0"/>
              <a:ext cx="5258570" cy="4288943"/>
            </a:xfrm>
            <a:prstGeom prst="roundRect">
              <a:avLst>
                <a:gd fmla="val 10000" name="adj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0"/>
            <p:cNvSpPr txBox="1"/>
            <p:nvPr/>
          </p:nvSpPr>
          <p:spPr>
            <a:xfrm>
              <a:off x="5466" y="0"/>
              <a:ext cx="5258570" cy="1286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Кредитополучатель имеет право потребовать расторжения договора, если:</a:t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531323" y="1286787"/>
              <a:ext cx="4206856" cy="6248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549623" y="1305087"/>
              <a:ext cx="4170256" cy="588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45700" spcFirstLastPara="1" rIns="4570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банк увеличивает тариф по кредиту, что не предусмотрено договором</a:t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531323" y="2007719"/>
              <a:ext cx="4206856" cy="6248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5FD9B"/>
                </a:gs>
                <a:gs pos="50000">
                  <a:srgbClr val="E0FB8D"/>
                </a:gs>
                <a:gs pos="100000">
                  <a:srgbClr val="DFFF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 txBox="1"/>
            <p:nvPr/>
          </p:nvSpPr>
          <p:spPr>
            <a:xfrm>
              <a:off x="549623" y="2026019"/>
              <a:ext cx="4170256" cy="588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45700" spcFirstLastPara="1" rIns="4570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банк меняет положения договора без согласования</a:t>
              </a: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531323" y="2728651"/>
              <a:ext cx="4206856" cy="6248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4F79C"/>
                </a:gs>
                <a:gs pos="50000">
                  <a:srgbClr val="A8F58E"/>
                </a:gs>
                <a:gs pos="100000">
                  <a:srgbClr val="9AF9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 txBox="1"/>
            <p:nvPr/>
          </p:nvSpPr>
          <p:spPr>
            <a:xfrm>
              <a:off x="549623" y="2746951"/>
              <a:ext cx="4170256" cy="588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45700" spcFirstLastPara="1" rIns="4570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банк без оснований применяет штрафные санкции</a:t>
              </a: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531323" y="3449583"/>
              <a:ext cx="4206856" cy="62480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DF29D"/>
                </a:gs>
                <a:gs pos="50000">
                  <a:srgbClr val="8FEE8F"/>
                </a:gs>
                <a:gs pos="100000">
                  <a:srgbClr val="7AF17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 txBox="1"/>
            <p:nvPr/>
          </p:nvSpPr>
          <p:spPr>
            <a:xfrm>
              <a:off x="549623" y="3467883"/>
              <a:ext cx="4170256" cy="588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45700" spcFirstLastPara="1" rIns="4570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банк выдает денежные средства не в полном размере</a:t>
              </a: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5663895" y="0"/>
              <a:ext cx="5258570" cy="4288943"/>
            </a:xfrm>
            <a:prstGeom prst="roundRect">
              <a:avLst>
                <a:gd fmla="val 10000" name="adj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5663895" y="0"/>
              <a:ext cx="5258570" cy="12866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Банк может прекратить действие кредитного договора в случаях, если:</a:t>
              </a: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890121" y="1287990"/>
              <a:ext cx="4795184" cy="37570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9FEDB4"/>
                </a:gs>
                <a:gs pos="50000">
                  <a:srgbClr val="90E9A8"/>
                </a:gs>
                <a:gs pos="100000">
                  <a:srgbClr val="7CEA9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 txBox="1"/>
            <p:nvPr/>
          </p:nvSpPr>
          <p:spPr>
            <a:xfrm>
              <a:off x="5901125" y="1298994"/>
              <a:ext cx="4773176" cy="353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45700" spcFirstLastPara="1" rIns="4570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ненадлежащее исполнение обязательств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896242" y="1721492"/>
              <a:ext cx="4782942" cy="65130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1E8D6"/>
                </a:gs>
                <a:gs pos="50000">
                  <a:srgbClr val="92E3CF"/>
                </a:gs>
                <a:gs pos="100000">
                  <a:srgbClr val="7EE4C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 txBox="1"/>
            <p:nvPr/>
          </p:nvSpPr>
          <p:spPr>
            <a:xfrm>
              <a:off x="5915318" y="1740568"/>
              <a:ext cx="4744790" cy="613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45700" spcFirstLastPara="1" rIns="4570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использование кредитных средств не по целевому назначению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5922619" y="2430600"/>
              <a:ext cx="4730188" cy="37570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3D0E3"/>
                </a:gs>
                <a:gs pos="50000">
                  <a:srgbClr val="95C8DE"/>
                </a:gs>
                <a:gs pos="100000">
                  <a:srgbClr val="81C2D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 txBox="1"/>
            <p:nvPr/>
          </p:nvSpPr>
          <p:spPr>
            <a:xfrm>
              <a:off x="5933623" y="2441604"/>
              <a:ext cx="4708180" cy="353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45700" spcFirstLastPara="1" rIns="4570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снижение рыночной стоимости залога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5870707" y="2872386"/>
              <a:ext cx="4766536" cy="120908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5906120" y="2907799"/>
              <a:ext cx="4695710" cy="1138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45700" spcFirstLastPara="1" rIns="45700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 предоставление сведений о смене места работы, прописки, фамилии (в случае, если по договору заемщик обязан уведомить об этом банк)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21"/>
          <p:cNvGrpSpPr/>
          <p:nvPr/>
        </p:nvGrpSpPr>
        <p:grpSpPr>
          <a:xfrm>
            <a:off x="-26217" y="6400800"/>
            <a:ext cx="12218217" cy="474881"/>
            <a:chOff x="-26217" y="6400800"/>
            <a:chExt cx="12218217" cy="474881"/>
          </a:xfrm>
        </p:grpSpPr>
        <p:sp>
          <p:nvSpPr>
            <p:cNvPr id="345" name="Google Shape;345;p2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6" name="Google Shape;346;p2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7" name="Google Shape;347;p2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8" name="Google Shape;348;p21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 </a:t>
              </a:r>
              <a:r>
                <a:rPr baseline="30000"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20 </a:t>
              </a:r>
              <a:endParaRPr baseline="30000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2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50" name="Google Shape;350;p2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1" y="114369"/>
            <a:ext cx="7291552" cy="532017"/>
            <a:chOff x="0" y="816634"/>
            <a:chExt cx="6359602" cy="848264"/>
          </a:xfrm>
        </p:grpSpPr>
        <p:sp>
          <p:nvSpPr>
            <p:cNvPr id="355" name="Google Shape;355;p21"/>
            <p:cNvSpPr/>
            <p:nvPr/>
          </p:nvSpPr>
          <p:spPr>
            <a:xfrm>
              <a:off x="0" y="816634"/>
              <a:ext cx="6359602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412336" y="949865"/>
              <a:ext cx="3908471" cy="469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На что обратить внимание при чтении договора</a:t>
              </a:r>
              <a:endParaRPr/>
            </a:p>
          </p:txBody>
        </p:sp>
      </p:grpSp>
      <p:sp>
        <p:nvSpPr>
          <p:cNvPr id="358" name="Google Shape;358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152400" y="3429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png.pngtree.com/element_origin_min_pic/16/08/17/1857b43a371006f.jpg" id="366" name="Google Shape;3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6661" y="28708"/>
            <a:ext cx="1776505" cy="123535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1"/>
          <p:cNvSpPr/>
          <p:nvPr/>
        </p:nvSpPr>
        <p:spPr>
          <a:xfrm>
            <a:off x="2361101" y="691915"/>
            <a:ext cx="39609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31614E"/>
                </a:solidFill>
                <a:latin typeface="Arial"/>
                <a:ea typeface="Arial"/>
                <a:cs typeface="Arial"/>
                <a:sym typeface="Arial"/>
              </a:rPr>
              <a:t>«Ловушки» кредитного договора</a:t>
            </a:r>
            <a:endParaRPr b="1" sz="1800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8" name="Google Shape;368;p21"/>
          <p:cNvGraphicFramePr/>
          <p:nvPr/>
        </p:nvGraphicFramePr>
        <p:xfrm>
          <a:off x="340287" y="129277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{720CA20E-F9A1-41EC-A95C-61A35CA08824}</a:tableStyleId>
              </a:tblPr>
              <a:tblGrid>
                <a:gridCol w="2713300"/>
                <a:gridCol w="8641000"/>
              </a:tblGrid>
              <a:tr h="327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3161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Проблемы </a:t>
                      </a:r>
                      <a:endParaRPr b="1" sz="16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3161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Рекомендации</a:t>
                      </a:r>
                      <a:endParaRPr b="1" sz="16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Сумма кредитных средств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удостоверьтесь, что вы получите доступ именно к сумме, которую запрашивали. Например, вы берете кредит на 300 000 руб., а получаете 292 000 руб. (8 000 руб. на оплату страховки по кредиту)  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9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Условия начисления процентов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проценты должны начислять не со дня подписания договора, а с момента фактической выдачи заемщику средств (получения их в кассе, перевода на счет контрагента, перечисления на текущий счет)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Комиссии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кредитор может взимать комиссии за следующие операции: выдачу денег; SMS-уведомление; ведение счета. Помимо комиссий, банк может подключить клиента к программе страхования или включить в договор пакет дополнительных услуг.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Полная стоимость кредита (эффективная процентная ставка)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банк обязан сообщить клиенту эффективную ставку с учетом всех комиссий и сборов) и размер всех выплат.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Следует уточнить, можно ли менять сроки выплат и взимается ли за это комиссия. 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График погашения кредитных обязательств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договоре указывается тип графика погашения кредита: аннуитетными или дифференцированными платежами. Сравните с графиком, который распечатывается в качестве приложения к договору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Дата внесения ежемесячного платежа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дата внесения ежемесячного платежа указывается в графике погашения кредита. Вносить деньги желательно за 7 дней до этой даты, чтобы деньги дошли вовремя. В противном случае придется оплачивать штрафы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7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Обязанности заемщика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перечень обязанностей и документов  в данном пункте кредитного договора должен быть конкретизированным и однозначным, без фраз «и так далее» и «иные»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8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Одностороннее изменение условий кредитного договора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в одностороннем порядке кредитор вправе повысить ставку, письменно предупредив об этом клиента за 14-30 дней. Необходимо попытаться договориться банком, чтобы в договоре стоял ограниченный список случаев для пересмотра процентной ставки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Штрафы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</a:rPr>
                        <a:t> </a:t>
                      </a:r>
                      <a:r>
                        <a:rPr b="0" lang="ru-RU" sz="1400" u="none" cap="none" strike="noStrike">
                          <a:solidFill>
                            <a:srgbClr val="3161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кредитор должен перечислить все случаи, за которые предусмотрены штрафные санкции, их размер и порядок погашения </a:t>
                      </a:r>
                      <a:endParaRPr b="0" sz="1400" u="none" cap="none" strike="noStrike">
                        <a:solidFill>
                          <a:srgbClr val="3161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2950" marL="429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